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7" r:id="rId2"/>
    <p:sldMasterId id="2147483736" r:id="rId3"/>
    <p:sldMasterId id="2147483753" r:id="rId4"/>
  </p:sldMasterIdLst>
  <p:notesMasterIdLst>
    <p:notesMasterId r:id="rId39"/>
  </p:notesMasterIdLst>
  <p:sldIdLst>
    <p:sldId id="274" r:id="rId5"/>
    <p:sldId id="321" r:id="rId6"/>
    <p:sldId id="322" r:id="rId7"/>
    <p:sldId id="323" r:id="rId8"/>
    <p:sldId id="324" r:id="rId9"/>
    <p:sldId id="306" r:id="rId10"/>
    <p:sldId id="270" r:id="rId11"/>
    <p:sldId id="271" r:id="rId12"/>
    <p:sldId id="272" r:id="rId13"/>
    <p:sldId id="256" r:id="rId14"/>
    <p:sldId id="257" r:id="rId15"/>
    <p:sldId id="258" r:id="rId16"/>
    <p:sldId id="264" r:id="rId17"/>
    <p:sldId id="259" r:id="rId18"/>
    <p:sldId id="260" r:id="rId19"/>
    <p:sldId id="261" r:id="rId20"/>
    <p:sldId id="262" r:id="rId21"/>
    <p:sldId id="307" r:id="rId22"/>
    <p:sldId id="263" r:id="rId23"/>
    <p:sldId id="326" r:id="rId24"/>
    <p:sldId id="309" r:id="rId25"/>
    <p:sldId id="265" r:id="rId26"/>
    <p:sldId id="266" r:id="rId27"/>
    <p:sldId id="327" r:id="rId28"/>
    <p:sldId id="328" r:id="rId29"/>
    <p:sldId id="329" r:id="rId30"/>
    <p:sldId id="330" r:id="rId31"/>
    <p:sldId id="331" r:id="rId32"/>
    <p:sldId id="332" r:id="rId33"/>
    <p:sldId id="317" r:id="rId34"/>
    <p:sldId id="267" r:id="rId35"/>
    <p:sldId id="268" r:id="rId36"/>
    <p:sldId id="336" r:id="rId37"/>
    <p:sldId id="33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6AB"/>
    <a:srgbClr val="1C9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93" d="100"/>
          <a:sy n="93" d="100"/>
        </p:scale>
        <p:origin x="96" y="26"/>
      </p:cViewPr>
      <p:guideLst/>
    </p:cSldViewPr>
  </p:slideViewPr>
  <p:notesTextViewPr>
    <p:cViewPr>
      <p:scale>
        <a:sx n="1" d="1"/>
        <a:sy n="1" d="1"/>
      </p:scale>
      <p:origin x="0" y="0"/>
    </p:cViewPr>
  </p:notesTextViewPr>
  <p:sorterViewPr>
    <p:cViewPr>
      <p:scale>
        <a:sx n="100" d="100"/>
        <a:sy n="100" d="100"/>
      </p:scale>
      <p:origin x="0" y="-724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tx1"/>
                </a:solidFill>
              </a:rPr>
              <a:t>Successful loan applications</a:t>
            </a:r>
          </a:p>
          <a:p>
            <a:pPr>
              <a:defRPr/>
            </a:pPr>
            <a:r>
              <a:rPr lang="en-US" sz="2000" b="1" dirty="0">
                <a:solidFill>
                  <a:schemeClr val="tx1"/>
                </a:solidFill>
              </a:rPr>
              <a:t>2018 - 2024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Sheet1!$C$10</c:f>
              <c:strCache>
                <c:ptCount val="1"/>
                <c:pt idx="0">
                  <c:v>Black</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Sheet1!$B$11:$B$17</c:f>
              <c:numCache>
                <c:formatCode>General</c:formatCode>
                <c:ptCount val="7"/>
                <c:pt idx="0">
                  <c:v>2018</c:v>
                </c:pt>
                <c:pt idx="1">
                  <c:v>2019</c:v>
                </c:pt>
                <c:pt idx="2">
                  <c:v>2020</c:v>
                </c:pt>
                <c:pt idx="3">
                  <c:v>2021</c:v>
                </c:pt>
                <c:pt idx="4">
                  <c:v>2022</c:v>
                </c:pt>
                <c:pt idx="5">
                  <c:v>2023</c:v>
                </c:pt>
                <c:pt idx="6">
                  <c:v>2024</c:v>
                </c:pt>
              </c:numCache>
            </c:numRef>
          </c:xVal>
          <c:yVal>
            <c:numRef>
              <c:f>Sheet1!$C$11:$C$17</c:f>
              <c:numCache>
                <c:formatCode>0.00</c:formatCode>
                <c:ptCount val="7"/>
                <c:pt idx="0">
                  <c:v>0.4840115991696049</c:v>
                </c:pt>
                <c:pt idx="1">
                  <c:v>0.50755455747743472</c:v>
                </c:pt>
                <c:pt idx="2">
                  <c:v>0.54297145257015289</c:v>
                </c:pt>
                <c:pt idx="3">
                  <c:v>0.55781681322746801</c:v>
                </c:pt>
                <c:pt idx="4">
                  <c:v>0.49320548672305414</c:v>
                </c:pt>
                <c:pt idx="5">
                  <c:v>0.47524151086329686</c:v>
                </c:pt>
                <c:pt idx="6">
                  <c:v>0.4841260073070246</c:v>
                </c:pt>
              </c:numCache>
            </c:numRef>
          </c:yVal>
          <c:smooth val="0"/>
          <c:extLst>
            <c:ext xmlns:c16="http://schemas.microsoft.com/office/drawing/2014/chart" uri="{C3380CC4-5D6E-409C-BE32-E72D297353CC}">
              <c16:uniqueId val="{00000000-4F91-46E4-A931-F21B76723F8F}"/>
            </c:ext>
          </c:extLst>
        </c:ser>
        <c:ser>
          <c:idx val="1"/>
          <c:order val="1"/>
          <c:tx>
            <c:strRef>
              <c:f>Sheet1!$D$10</c:f>
              <c:strCache>
                <c:ptCount val="1"/>
                <c:pt idx="0">
                  <c:v>Hispanic</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Sheet1!$B$11:$B$17</c:f>
              <c:numCache>
                <c:formatCode>General</c:formatCode>
                <c:ptCount val="7"/>
                <c:pt idx="0">
                  <c:v>2018</c:v>
                </c:pt>
                <c:pt idx="1">
                  <c:v>2019</c:v>
                </c:pt>
                <c:pt idx="2">
                  <c:v>2020</c:v>
                </c:pt>
                <c:pt idx="3">
                  <c:v>2021</c:v>
                </c:pt>
                <c:pt idx="4">
                  <c:v>2022</c:v>
                </c:pt>
                <c:pt idx="5">
                  <c:v>2023</c:v>
                </c:pt>
                <c:pt idx="6">
                  <c:v>2024</c:v>
                </c:pt>
              </c:numCache>
            </c:numRef>
          </c:xVal>
          <c:yVal>
            <c:numRef>
              <c:f>Sheet1!$D$11:$D$17</c:f>
              <c:numCache>
                <c:formatCode>0.00</c:formatCode>
                <c:ptCount val="7"/>
                <c:pt idx="0">
                  <c:v>0.51645555978923952</c:v>
                </c:pt>
                <c:pt idx="1">
                  <c:v>0.54373346227720243</c:v>
                </c:pt>
                <c:pt idx="2">
                  <c:v>0.57775020871130678</c:v>
                </c:pt>
                <c:pt idx="3">
                  <c:v>0.59106143009091094</c:v>
                </c:pt>
                <c:pt idx="4">
                  <c:v>0.51882297168349212</c:v>
                </c:pt>
                <c:pt idx="5">
                  <c:v>0.50269886075178194</c:v>
                </c:pt>
                <c:pt idx="6">
                  <c:v>0.51834045650510441</c:v>
                </c:pt>
              </c:numCache>
            </c:numRef>
          </c:yVal>
          <c:smooth val="0"/>
          <c:extLst>
            <c:ext xmlns:c16="http://schemas.microsoft.com/office/drawing/2014/chart" uri="{C3380CC4-5D6E-409C-BE32-E72D297353CC}">
              <c16:uniqueId val="{00000001-4F91-46E4-A931-F21B76723F8F}"/>
            </c:ext>
          </c:extLst>
        </c:ser>
        <c:ser>
          <c:idx val="2"/>
          <c:order val="2"/>
          <c:tx>
            <c:strRef>
              <c:f>Sheet1!$E$10</c:f>
              <c:strCache>
                <c:ptCount val="1"/>
                <c:pt idx="0">
                  <c:v>White</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Sheet1!$B$11:$B$17</c:f>
              <c:numCache>
                <c:formatCode>General</c:formatCode>
                <c:ptCount val="7"/>
                <c:pt idx="0">
                  <c:v>2018</c:v>
                </c:pt>
                <c:pt idx="1">
                  <c:v>2019</c:v>
                </c:pt>
                <c:pt idx="2">
                  <c:v>2020</c:v>
                </c:pt>
                <c:pt idx="3">
                  <c:v>2021</c:v>
                </c:pt>
                <c:pt idx="4">
                  <c:v>2022</c:v>
                </c:pt>
                <c:pt idx="5">
                  <c:v>2023</c:v>
                </c:pt>
                <c:pt idx="6">
                  <c:v>2024</c:v>
                </c:pt>
              </c:numCache>
            </c:numRef>
          </c:xVal>
          <c:yVal>
            <c:numRef>
              <c:f>Sheet1!$E$11:$E$17</c:f>
              <c:numCache>
                <c:formatCode>0.00</c:formatCode>
                <c:ptCount val="7"/>
                <c:pt idx="0">
                  <c:v>0.61730012567870607</c:v>
                </c:pt>
                <c:pt idx="1">
                  <c:v>0.63620941112055951</c:v>
                </c:pt>
                <c:pt idx="2">
                  <c:v>0.67099469231128805</c:v>
                </c:pt>
                <c:pt idx="3">
                  <c:v>0.67420633179311129</c:v>
                </c:pt>
                <c:pt idx="4">
                  <c:v>0.6141776071880316</c:v>
                </c:pt>
                <c:pt idx="5">
                  <c:v>0.59586092026641901</c:v>
                </c:pt>
                <c:pt idx="6">
                  <c:v>0.60171481617884359</c:v>
                </c:pt>
              </c:numCache>
            </c:numRef>
          </c:yVal>
          <c:smooth val="0"/>
          <c:extLst>
            <c:ext xmlns:c16="http://schemas.microsoft.com/office/drawing/2014/chart" uri="{C3380CC4-5D6E-409C-BE32-E72D297353CC}">
              <c16:uniqueId val="{00000002-4F91-46E4-A931-F21B76723F8F}"/>
            </c:ext>
          </c:extLst>
        </c:ser>
        <c:ser>
          <c:idx val="3"/>
          <c:order val="3"/>
          <c:tx>
            <c:strRef>
              <c:f>Sheet1!$F$10</c:f>
              <c:strCache>
                <c:ptCount val="1"/>
                <c:pt idx="0">
                  <c:v>Other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Sheet1!$B$11:$B$17</c:f>
              <c:numCache>
                <c:formatCode>General</c:formatCode>
                <c:ptCount val="7"/>
                <c:pt idx="0">
                  <c:v>2018</c:v>
                </c:pt>
                <c:pt idx="1">
                  <c:v>2019</c:v>
                </c:pt>
                <c:pt idx="2">
                  <c:v>2020</c:v>
                </c:pt>
                <c:pt idx="3">
                  <c:v>2021</c:v>
                </c:pt>
                <c:pt idx="4">
                  <c:v>2022</c:v>
                </c:pt>
                <c:pt idx="5">
                  <c:v>2023</c:v>
                </c:pt>
                <c:pt idx="6">
                  <c:v>2024</c:v>
                </c:pt>
              </c:numCache>
            </c:numRef>
          </c:xVal>
          <c:yVal>
            <c:numRef>
              <c:f>Sheet1!$F$11:$F$17</c:f>
              <c:numCache>
                <c:formatCode>0.00</c:formatCode>
                <c:ptCount val="7"/>
                <c:pt idx="0">
                  <c:v>0.52750922576637804</c:v>
                </c:pt>
                <c:pt idx="1">
                  <c:v>0.55427735469031192</c:v>
                </c:pt>
                <c:pt idx="2">
                  <c:v>0.59983818218676499</c:v>
                </c:pt>
                <c:pt idx="3">
                  <c:v>0.60295070753575164</c:v>
                </c:pt>
                <c:pt idx="4">
                  <c:v>0.5211977135394481</c:v>
                </c:pt>
                <c:pt idx="5">
                  <c:v>0.51495968218055221</c:v>
                </c:pt>
                <c:pt idx="6">
                  <c:v>0.52006463291312344</c:v>
                </c:pt>
              </c:numCache>
            </c:numRef>
          </c:yVal>
          <c:smooth val="0"/>
          <c:extLst>
            <c:ext xmlns:c16="http://schemas.microsoft.com/office/drawing/2014/chart" uri="{C3380CC4-5D6E-409C-BE32-E72D297353CC}">
              <c16:uniqueId val="{00000003-4F91-46E4-A931-F21B76723F8F}"/>
            </c:ext>
          </c:extLst>
        </c:ser>
        <c:ser>
          <c:idx val="4"/>
          <c:order val="4"/>
          <c:tx>
            <c:strRef>
              <c:f>Sheet1!$G$10</c:f>
              <c:strCache>
                <c:ptCount val="1"/>
                <c:pt idx="0">
                  <c:v>Total</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Sheet1!$B$11:$B$17</c:f>
              <c:numCache>
                <c:formatCode>General</c:formatCode>
                <c:ptCount val="7"/>
                <c:pt idx="0">
                  <c:v>2018</c:v>
                </c:pt>
                <c:pt idx="1">
                  <c:v>2019</c:v>
                </c:pt>
                <c:pt idx="2">
                  <c:v>2020</c:v>
                </c:pt>
                <c:pt idx="3">
                  <c:v>2021</c:v>
                </c:pt>
                <c:pt idx="4">
                  <c:v>2022</c:v>
                </c:pt>
                <c:pt idx="5">
                  <c:v>2023</c:v>
                </c:pt>
                <c:pt idx="6">
                  <c:v>2024</c:v>
                </c:pt>
              </c:numCache>
            </c:numRef>
          </c:xVal>
          <c:yVal>
            <c:numRef>
              <c:f>Sheet1!$G$11:$G$17</c:f>
              <c:numCache>
                <c:formatCode>0.00</c:formatCode>
                <c:ptCount val="7"/>
                <c:pt idx="0">
                  <c:v>0.57759974654557367</c:v>
                </c:pt>
                <c:pt idx="1">
                  <c:v>0.59837919616068569</c:v>
                </c:pt>
                <c:pt idx="2">
                  <c:v>0.63471475808276412</c:v>
                </c:pt>
                <c:pt idx="3">
                  <c:v>0.63736522849188304</c:v>
                </c:pt>
                <c:pt idx="4">
                  <c:v>0.56907466978912968</c:v>
                </c:pt>
                <c:pt idx="5">
                  <c:v>0.55196415629348605</c:v>
                </c:pt>
                <c:pt idx="6">
                  <c:v>0.5590901705930138</c:v>
                </c:pt>
              </c:numCache>
            </c:numRef>
          </c:yVal>
          <c:smooth val="0"/>
          <c:extLst>
            <c:ext xmlns:c16="http://schemas.microsoft.com/office/drawing/2014/chart" uri="{C3380CC4-5D6E-409C-BE32-E72D297353CC}">
              <c16:uniqueId val="{00000004-4F91-46E4-A931-F21B76723F8F}"/>
            </c:ext>
          </c:extLst>
        </c:ser>
        <c:dLbls>
          <c:showLegendKey val="0"/>
          <c:showVal val="0"/>
          <c:showCatName val="0"/>
          <c:showSerName val="0"/>
          <c:showPercent val="0"/>
          <c:showBubbleSize val="0"/>
        </c:dLbls>
        <c:axId val="48992367"/>
        <c:axId val="340115375"/>
      </c:scatterChart>
      <c:valAx>
        <c:axId val="489923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115375"/>
        <c:crosses val="autoZero"/>
        <c:crossBetween val="midCat"/>
      </c:valAx>
      <c:valAx>
        <c:axId val="34011537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99236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9D61B-63F3-4A6F-B347-49502B28C00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DAE0A7B-D978-4A9F-98B3-D7098E674018}">
      <dgm:prSet/>
      <dgm:spPr/>
      <dgm:t>
        <a:bodyPr/>
        <a:lstStyle/>
        <a:p>
          <a:r>
            <a:rPr lang="en-US" dirty="0"/>
            <a:t>For African Americans selling their homes in newly gentrified cities amid new land development, it is likely to cause a decrease in your overall wealth. Home values often increase as more amenities are added to the neighborhood.</a:t>
          </a:r>
        </a:p>
      </dgm:t>
    </dgm:pt>
    <dgm:pt modelId="{E678E859-BD95-4113-A241-343317B1EF42}" type="parTrans" cxnId="{A6E2B54B-8EBE-4F05-BE78-983CA6E23C2D}">
      <dgm:prSet/>
      <dgm:spPr/>
      <dgm:t>
        <a:bodyPr/>
        <a:lstStyle/>
        <a:p>
          <a:endParaRPr lang="en-US"/>
        </a:p>
      </dgm:t>
    </dgm:pt>
    <dgm:pt modelId="{617FC87C-A059-4FA9-93CE-0111433EA097}" type="sibTrans" cxnId="{A6E2B54B-8EBE-4F05-BE78-983CA6E23C2D}">
      <dgm:prSet/>
      <dgm:spPr/>
      <dgm:t>
        <a:bodyPr/>
        <a:lstStyle/>
        <a:p>
          <a:endParaRPr lang="en-US"/>
        </a:p>
      </dgm:t>
    </dgm:pt>
    <dgm:pt modelId="{3FCB652A-4BA5-43F0-B6C7-AB3F67B78D8F}">
      <dgm:prSet/>
      <dgm:spPr/>
      <dgm:t>
        <a:bodyPr/>
        <a:lstStyle/>
        <a:p>
          <a:r>
            <a:rPr lang="en-US"/>
            <a:t>The investment of homeownership can only be preserved for future generations if the property remains in the family. Protecting your home through creating a will, estate planning, and trusts protects generational wealth.</a:t>
          </a:r>
        </a:p>
      </dgm:t>
    </dgm:pt>
    <dgm:pt modelId="{D2F2121B-C1AE-4716-8EEC-FC0F622A1160}" type="parTrans" cxnId="{AACC8DB5-28C7-45F7-8271-E1941DA8D5AA}">
      <dgm:prSet/>
      <dgm:spPr/>
      <dgm:t>
        <a:bodyPr/>
        <a:lstStyle/>
        <a:p>
          <a:endParaRPr lang="en-US"/>
        </a:p>
      </dgm:t>
    </dgm:pt>
    <dgm:pt modelId="{C8A895D5-1DC3-4249-9F86-6F794A44D079}" type="sibTrans" cxnId="{AACC8DB5-28C7-45F7-8271-E1941DA8D5AA}">
      <dgm:prSet/>
      <dgm:spPr/>
      <dgm:t>
        <a:bodyPr/>
        <a:lstStyle/>
        <a:p>
          <a:endParaRPr lang="en-US"/>
        </a:p>
      </dgm:t>
    </dgm:pt>
    <dgm:pt modelId="{C51DFA73-B004-4877-B2F5-0FCA7761BA3C}" type="pres">
      <dgm:prSet presAssocID="{9849D61B-63F3-4A6F-B347-49502B28C00B}" presName="hierChild1" presStyleCnt="0">
        <dgm:presLayoutVars>
          <dgm:chPref val="1"/>
          <dgm:dir/>
          <dgm:animOne val="branch"/>
          <dgm:animLvl val="lvl"/>
          <dgm:resizeHandles/>
        </dgm:presLayoutVars>
      </dgm:prSet>
      <dgm:spPr/>
    </dgm:pt>
    <dgm:pt modelId="{AB198796-5A30-4893-AD65-2EAF0DADB366}" type="pres">
      <dgm:prSet presAssocID="{DDAE0A7B-D978-4A9F-98B3-D7098E674018}" presName="hierRoot1" presStyleCnt="0"/>
      <dgm:spPr/>
    </dgm:pt>
    <dgm:pt modelId="{83F4430F-D376-4CF0-9C96-024E83E58C2A}" type="pres">
      <dgm:prSet presAssocID="{DDAE0A7B-D978-4A9F-98B3-D7098E674018}" presName="composite" presStyleCnt="0"/>
      <dgm:spPr/>
    </dgm:pt>
    <dgm:pt modelId="{D68EF982-B40B-4735-96BB-991285E28308}" type="pres">
      <dgm:prSet presAssocID="{DDAE0A7B-D978-4A9F-98B3-D7098E674018}" presName="background" presStyleLbl="node0" presStyleIdx="0" presStyleCnt="2"/>
      <dgm:spPr/>
    </dgm:pt>
    <dgm:pt modelId="{FFDFD91E-FAF4-4173-AA35-E509ED364601}" type="pres">
      <dgm:prSet presAssocID="{DDAE0A7B-D978-4A9F-98B3-D7098E674018}" presName="text" presStyleLbl="fgAcc0" presStyleIdx="0" presStyleCnt="2">
        <dgm:presLayoutVars>
          <dgm:chPref val="3"/>
        </dgm:presLayoutVars>
      </dgm:prSet>
      <dgm:spPr/>
    </dgm:pt>
    <dgm:pt modelId="{98A161DD-F9E6-41D7-87F0-6E1C0EA88EC3}" type="pres">
      <dgm:prSet presAssocID="{DDAE0A7B-D978-4A9F-98B3-D7098E674018}" presName="hierChild2" presStyleCnt="0"/>
      <dgm:spPr/>
    </dgm:pt>
    <dgm:pt modelId="{E1F0D58C-0B5F-47A1-8F5B-4BA2989F7319}" type="pres">
      <dgm:prSet presAssocID="{3FCB652A-4BA5-43F0-B6C7-AB3F67B78D8F}" presName="hierRoot1" presStyleCnt="0"/>
      <dgm:spPr/>
    </dgm:pt>
    <dgm:pt modelId="{2E5F8F2B-1CA1-4A3B-B346-39531E980D12}" type="pres">
      <dgm:prSet presAssocID="{3FCB652A-4BA5-43F0-B6C7-AB3F67B78D8F}" presName="composite" presStyleCnt="0"/>
      <dgm:spPr/>
    </dgm:pt>
    <dgm:pt modelId="{5D398E25-0B8D-472D-94C0-CE4CF8918431}" type="pres">
      <dgm:prSet presAssocID="{3FCB652A-4BA5-43F0-B6C7-AB3F67B78D8F}" presName="background" presStyleLbl="node0" presStyleIdx="1" presStyleCnt="2"/>
      <dgm:spPr/>
    </dgm:pt>
    <dgm:pt modelId="{9A7E7D89-567E-4197-A3DA-FA42F2986C10}" type="pres">
      <dgm:prSet presAssocID="{3FCB652A-4BA5-43F0-B6C7-AB3F67B78D8F}" presName="text" presStyleLbl="fgAcc0" presStyleIdx="1" presStyleCnt="2">
        <dgm:presLayoutVars>
          <dgm:chPref val="3"/>
        </dgm:presLayoutVars>
      </dgm:prSet>
      <dgm:spPr/>
    </dgm:pt>
    <dgm:pt modelId="{E17E11AA-775E-4C47-BE39-5C77128BAE85}" type="pres">
      <dgm:prSet presAssocID="{3FCB652A-4BA5-43F0-B6C7-AB3F67B78D8F}" presName="hierChild2" presStyleCnt="0"/>
      <dgm:spPr/>
    </dgm:pt>
  </dgm:ptLst>
  <dgm:cxnLst>
    <dgm:cxn modelId="{8D47E62E-231B-44AD-8F89-FD015AD088C8}" type="presOf" srcId="{3FCB652A-4BA5-43F0-B6C7-AB3F67B78D8F}" destId="{9A7E7D89-567E-4197-A3DA-FA42F2986C10}" srcOrd="0" destOrd="0" presId="urn:microsoft.com/office/officeart/2005/8/layout/hierarchy1"/>
    <dgm:cxn modelId="{B9DF3865-E7CD-46E0-B6CD-2CAA7116AFA6}" type="presOf" srcId="{9849D61B-63F3-4A6F-B347-49502B28C00B}" destId="{C51DFA73-B004-4877-B2F5-0FCA7761BA3C}" srcOrd="0" destOrd="0" presId="urn:microsoft.com/office/officeart/2005/8/layout/hierarchy1"/>
    <dgm:cxn modelId="{A6E2B54B-8EBE-4F05-BE78-983CA6E23C2D}" srcId="{9849D61B-63F3-4A6F-B347-49502B28C00B}" destId="{DDAE0A7B-D978-4A9F-98B3-D7098E674018}" srcOrd="0" destOrd="0" parTransId="{E678E859-BD95-4113-A241-343317B1EF42}" sibTransId="{617FC87C-A059-4FA9-93CE-0111433EA097}"/>
    <dgm:cxn modelId="{CE78FA6E-F7E8-4283-86CF-622F643F6E64}" type="presOf" srcId="{DDAE0A7B-D978-4A9F-98B3-D7098E674018}" destId="{FFDFD91E-FAF4-4173-AA35-E509ED364601}" srcOrd="0" destOrd="0" presId="urn:microsoft.com/office/officeart/2005/8/layout/hierarchy1"/>
    <dgm:cxn modelId="{AACC8DB5-28C7-45F7-8271-E1941DA8D5AA}" srcId="{9849D61B-63F3-4A6F-B347-49502B28C00B}" destId="{3FCB652A-4BA5-43F0-B6C7-AB3F67B78D8F}" srcOrd="1" destOrd="0" parTransId="{D2F2121B-C1AE-4716-8EEC-FC0F622A1160}" sibTransId="{C8A895D5-1DC3-4249-9F86-6F794A44D079}"/>
    <dgm:cxn modelId="{E27D5338-143E-4E2A-9344-140F008B4490}" type="presParOf" srcId="{C51DFA73-B004-4877-B2F5-0FCA7761BA3C}" destId="{AB198796-5A30-4893-AD65-2EAF0DADB366}" srcOrd="0" destOrd="0" presId="urn:microsoft.com/office/officeart/2005/8/layout/hierarchy1"/>
    <dgm:cxn modelId="{1FC72D74-033F-4D41-B50D-D368533A5215}" type="presParOf" srcId="{AB198796-5A30-4893-AD65-2EAF0DADB366}" destId="{83F4430F-D376-4CF0-9C96-024E83E58C2A}" srcOrd="0" destOrd="0" presId="urn:microsoft.com/office/officeart/2005/8/layout/hierarchy1"/>
    <dgm:cxn modelId="{03EF9BDC-E184-4989-8B30-9AB008CFBB2F}" type="presParOf" srcId="{83F4430F-D376-4CF0-9C96-024E83E58C2A}" destId="{D68EF982-B40B-4735-96BB-991285E28308}" srcOrd="0" destOrd="0" presId="urn:microsoft.com/office/officeart/2005/8/layout/hierarchy1"/>
    <dgm:cxn modelId="{0904751A-34B4-4629-AC01-DAFF2CD21D49}" type="presParOf" srcId="{83F4430F-D376-4CF0-9C96-024E83E58C2A}" destId="{FFDFD91E-FAF4-4173-AA35-E509ED364601}" srcOrd="1" destOrd="0" presId="urn:microsoft.com/office/officeart/2005/8/layout/hierarchy1"/>
    <dgm:cxn modelId="{9AD2370D-6620-49F5-AEC0-7D3718B47F87}" type="presParOf" srcId="{AB198796-5A30-4893-AD65-2EAF0DADB366}" destId="{98A161DD-F9E6-41D7-87F0-6E1C0EA88EC3}" srcOrd="1" destOrd="0" presId="urn:microsoft.com/office/officeart/2005/8/layout/hierarchy1"/>
    <dgm:cxn modelId="{1F50AFB7-24E4-4D68-B271-C2123900A277}" type="presParOf" srcId="{C51DFA73-B004-4877-B2F5-0FCA7761BA3C}" destId="{E1F0D58C-0B5F-47A1-8F5B-4BA2989F7319}" srcOrd="1" destOrd="0" presId="urn:microsoft.com/office/officeart/2005/8/layout/hierarchy1"/>
    <dgm:cxn modelId="{C21935C1-E848-462D-AD44-D4AFD9CE470B}" type="presParOf" srcId="{E1F0D58C-0B5F-47A1-8F5B-4BA2989F7319}" destId="{2E5F8F2B-1CA1-4A3B-B346-39531E980D12}" srcOrd="0" destOrd="0" presId="urn:microsoft.com/office/officeart/2005/8/layout/hierarchy1"/>
    <dgm:cxn modelId="{9BB3F94D-E032-4F09-B25F-286B77B68563}" type="presParOf" srcId="{2E5F8F2B-1CA1-4A3B-B346-39531E980D12}" destId="{5D398E25-0B8D-472D-94C0-CE4CF8918431}" srcOrd="0" destOrd="0" presId="urn:microsoft.com/office/officeart/2005/8/layout/hierarchy1"/>
    <dgm:cxn modelId="{ADFD1B5E-EAE5-4902-8654-959B7C9F98CB}" type="presParOf" srcId="{2E5F8F2B-1CA1-4A3B-B346-39531E980D12}" destId="{9A7E7D89-567E-4197-A3DA-FA42F2986C10}" srcOrd="1" destOrd="0" presId="urn:microsoft.com/office/officeart/2005/8/layout/hierarchy1"/>
    <dgm:cxn modelId="{8EB3EAD0-8DEE-4B72-AAC0-B12ABC09D0E0}" type="presParOf" srcId="{E1F0D58C-0B5F-47A1-8F5B-4BA2989F7319}" destId="{E17E11AA-775E-4C47-BE39-5C77128BAE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EF982-B40B-4735-96BB-991285E28308}">
      <dsp:nvSpPr>
        <dsp:cNvPr id="0" name=""/>
        <dsp:cNvSpPr/>
      </dsp:nvSpPr>
      <dsp:spPr>
        <a:xfrm>
          <a:off x="1174" y="520807"/>
          <a:ext cx="4121050" cy="26168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DFD91E-FAF4-4173-AA35-E509ED364601}">
      <dsp:nvSpPr>
        <dsp:cNvPr id="0" name=""/>
        <dsp:cNvSpPr/>
      </dsp:nvSpPr>
      <dsp:spPr>
        <a:xfrm>
          <a:off x="459068" y="955807"/>
          <a:ext cx="4121050" cy="26168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For African Americans selling their homes in newly gentrified cities amid new land development, it is likely to cause a decrease in your overall wealth. Home values often increase as more amenities are added to the neighborhood.</a:t>
          </a:r>
        </a:p>
      </dsp:txBody>
      <dsp:txXfrm>
        <a:off x="535713" y="1032452"/>
        <a:ext cx="3967760" cy="2463577"/>
      </dsp:txXfrm>
    </dsp:sp>
    <dsp:sp modelId="{5D398E25-0B8D-472D-94C0-CE4CF8918431}">
      <dsp:nvSpPr>
        <dsp:cNvPr id="0" name=""/>
        <dsp:cNvSpPr/>
      </dsp:nvSpPr>
      <dsp:spPr>
        <a:xfrm>
          <a:off x="5038013" y="520807"/>
          <a:ext cx="4121050" cy="26168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7E7D89-567E-4197-A3DA-FA42F2986C10}">
      <dsp:nvSpPr>
        <dsp:cNvPr id="0" name=""/>
        <dsp:cNvSpPr/>
      </dsp:nvSpPr>
      <dsp:spPr>
        <a:xfrm>
          <a:off x="5495908" y="955807"/>
          <a:ext cx="4121050" cy="26168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investment of homeownership can only be preserved for future generations if the property remains in the family. Protecting your home through creating a will, estate planning, and trusts protects generational wealth.</a:t>
          </a:r>
        </a:p>
      </dsp:txBody>
      <dsp:txXfrm>
        <a:off x="5572553" y="1032452"/>
        <a:ext cx="3967760" cy="24635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B715F-1E62-4D94-BC34-196C33065A78}" type="datetimeFigureOut">
              <a:rPr lang="en-US" smtClean="0"/>
              <a:t>7/13/2025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D771E-18B6-4CED-BB42-F6568EFCBDEE}" type="slidenum">
              <a:rPr lang="en-US" smtClean="0"/>
              <a:t>‹#›</a:t>
            </a:fld>
            <a:endParaRPr lang="en-US"/>
          </a:p>
        </p:txBody>
      </p:sp>
    </p:spTree>
    <p:extLst>
      <p:ext uri="{BB962C8B-B14F-4D97-AF65-F5344CB8AC3E}">
        <p14:creationId xmlns:p14="http://schemas.microsoft.com/office/powerpoint/2010/main" val="3456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Fix how wording </a:t>
            </a:r>
            <a:endParaRPr/>
          </a:p>
        </p:txBody>
      </p:sp>
      <p:sp>
        <p:nvSpPr>
          <p:cNvPr id="282" name="Google Shape;28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D771E-18B6-4CED-BB42-F6568EFCBDEE}" type="slidenum">
              <a:rPr lang="en-US" smtClean="0"/>
              <a:t>2</a:t>
            </a:fld>
            <a:endParaRPr lang="en-US"/>
          </a:p>
        </p:txBody>
      </p:sp>
    </p:spTree>
    <p:extLst>
      <p:ext uri="{BB962C8B-B14F-4D97-AF65-F5344CB8AC3E}">
        <p14:creationId xmlns:p14="http://schemas.microsoft.com/office/powerpoint/2010/main" val="223648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Redo slide with ‘hair products’  </a:t>
            </a:r>
          </a:p>
        </p:txBody>
      </p:sp>
      <p:sp>
        <p:nvSpPr>
          <p:cNvPr id="4" name="Slide Number Placeholder 3"/>
          <p:cNvSpPr>
            <a:spLocks noGrp="1"/>
          </p:cNvSpPr>
          <p:nvPr>
            <p:ph type="sldNum" sz="quarter" idx="5"/>
          </p:nvPr>
        </p:nvSpPr>
        <p:spPr/>
        <p:txBody>
          <a:bodyPr/>
          <a:lstStyle/>
          <a:p>
            <a:fld id="{3C1D771E-18B6-4CED-BB42-F6568EFCBDEE}" type="slidenum">
              <a:rPr lang="en-US" smtClean="0"/>
              <a:t>14</a:t>
            </a:fld>
            <a:endParaRPr lang="en-US"/>
          </a:p>
        </p:txBody>
      </p:sp>
    </p:spTree>
    <p:extLst>
      <p:ext uri="{BB962C8B-B14F-4D97-AF65-F5344CB8AC3E}">
        <p14:creationId xmlns:p14="http://schemas.microsoft.com/office/powerpoint/2010/main" val="152807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the trends mean or, what is the impact of these trends.  There are many facets of our lives that the trends potentially impact. As we focus those impacts to investing in real estate, there are two terms that should keep in the forefront of your mind:  resilience and sustainability </a:t>
            </a:r>
            <a:endParaRPr dirty="0"/>
          </a:p>
        </p:txBody>
      </p:sp>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debt-to-income ratios tells us how much of our monthly income (gross) is a committed to some type of payment – including mortgages.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446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picture</a:t>
            </a:r>
          </a:p>
        </p:txBody>
      </p:sp>
      <p:sp>
        <p:nvSpPr>
          <p:cNvPr id="4" name="Slide Number Placeholder 3"/>
          <p:cNvSpPr>
            <a:spLocks noGrp="1"/>
          </p:cNvSpPr>
          <p:nvPr>
            <p:ph type="sldNum" sz="quarter" idx="5"/>
          </p:nvPr>
        </p:nvSpPr>
        <p:spPr/>
        <p:txBody>
          <a:bodyPr/>
          <a:lstStyle/>
          <a:p>
            <a:fld id="{3C1D771E-18B6-4CED-BB42-F6568EFCBDEE}" type="slidenum">
              <a:rPr lang="en-US" smtClean="0"/>
              <a:t>22</a:t>
            </a:fld>
            <a:endParaRPr lang="en-US"/>
          </a:p>
        </p:txBody>
      </p:sp>
    </p:spTree>
    <p:extLst>
      <p:ext uri="{BB962C8B-B14F-4D97-AF65-F5344CB8AC3E}">
        <p14:creationId xmlns:p14="http://schemas.microsoft.com/office/powerpoint/2010/main" val="69237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74510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408717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5255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975076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95598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3226739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862028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645482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08E3-EF5E-8595-CC7C-B87AB38F5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E5D81F-C4DD-916B-7038-B412D8C38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282C1B-C6DF-B686-01A6-8DA11EF5875D}"/>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5" name="Footer Placeholder 4">
            <a:extLst>
              <a:ext uri="{FF2B5EF4-FFF2-40B4-BE49-F238E27FC236}">
                <a16:creationId xmlns:a16="http://schemas.microsoft.com/office/drawing/2014/main" id="{369B22A0-381A-C6B4-8460-7E3F4F161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3A527-68B2-46E0-D3E1-E84FE6782319}"/>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3855113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9DA9-D665-3C5A-C291-0E92CCACB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F7255-8E16-B585-F5E0-509D946AC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A4BA2-21FF-FDB8-D00E-49306BB8A328}"/>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5" name="Footer Placeholder 4">
            <a:extLst>
              <a:ext uri="{FF2B5EF4-FFF2-40B4-BE49-F238E27FC236}">
                <a16:creationId xmlns:a16="http://schemas.microsoft.com/office/drawing/2014/main" id="{82E2F17D-FA3F-0B89-0A74-022542C8E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3692D-3C1E-7E12-D91D-4DA77DFCF5DF}"/>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3017201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7D21-53F3-8526-E5D5-639DB61F0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16F8C2-DF16-AFF2-9C11-BC5C703CB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6D412-C1FB-199E-D65F-0BF9801EF45A}"/>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5" name="Footer Placeholder 4">
            <a:extLst>
              <a:ext uri="{FF2B5EF4-FFF2-40B4-BE49-F238E27FC236}">
                <a16:creationId xmlns:a16="http://schemas.microsoft.com/office/drawing/2014/main" id="{5907B26F-86C8-5483-4CA5-DA9DDABA7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1A7DC-11FE-E671-0596-FB77BE0AC61F}"/>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160182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3169540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461D-840D-28F2-7679-CEBB8CDA2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DDD9-FC6B-41AA-E805-1BD5B85218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9C7FF-789B-1516-3E28-AF3C00F00A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36554-1681-E1E7-9929-EECF99600DEE}"/>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6" name="Footer Placeholder 5">
            <a:extLst>
              <a:ext uri="{FF2B5EF4-FFF2-40B4-BE49-F238E27FC236}">
                <a16:creationId xmlns:a16="http://schemas.microsoft.com/office/drawing/2014/main" id="{469C874A-54F7-AAF2-E20F-860798F5A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C6126-B027-B7B8-E4B8-BC583172A259}"/>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3940236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5494-E778-975C-A97A-5BE3DA0B1E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035935-C739-0367-AA6E-8DE1F7AA80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2A9E6F-FF95-0A25-45D2-FDE540AC7E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FAA559-75C2-B519-5D70-D03C2D4C1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13035D-EDEA-91C2-C46A-2856872F60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1F6C0-6676-2D22-DF39-31DB00DB5399}"/>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8" name="Footer Placeholder 7">
            <a:extLst>
              <a:ext uri="{FF2B5EF4-FFF2-40B4-BE49-F238E27FC236}">
                <a16:creationId xmlns:a16="http://schemas.microsoft.com/office/drawing/2014/main" id="{81FEC1F0-72F5-4032-6C05-1DC280233A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121B1-C9E6-C06B-63B5-4B3C0972334F}"/>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2907632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0770-90B5-2543-D8ED-CABAF0F60A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CDDCC8-74E2-216E-35AE-8079855CB830}"/>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4" name="Footer Placeholder 3">
            <a:extLst>
              <a:ext uri="{FF2B5EF4-FFF2-40B4-BE49-F238E27FC236}">
                <a16:creationId xmlns:a16="http://schemas.microsoft.com/office/drawing/2014/main" id="{78455584-CC26-990A-DC9B-BD14BFBC41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D00CAA-E32A-69CD-BF80-7EE461CB827B}"/>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1350778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64B81-98D9-EA61-C954-DD66B5D77BC8}"/>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3" name="Footer Placeholder 2">
            <a:extLst>
              <a:ext uri="{FF2B5EF4-FFF2-40B4-BE49-F238E27FC236}">
                <a16:creationId xmlns:a16="http://schemas.microsoft.com/office/drawing/2014/main" id="{AF00EE8D-D2D4-1A3E-2FA8-29C7666F87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B80A7B-ACD4-78BC-8E7F-C17E84A1D459}"/>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1370587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55B9C-FBCA-407D-75B3-34623B3C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D5BBB6-9F2C-99E3-907C-8C914CB46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E14C82-ADAB-84B5-5BC9-199696154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675E-1103-AC0B-5D26-FB1221278495}"/>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6" name="Footer Placeholder 5">
            <a:extLst>
              <a:ext uri="{FF2B5EF4-FFF2-40B4-BE49-F238E27FC236}">
                <a16:creationId xmlns:a16="http://schemas.microsoft.com/office/drawing/2014/main" id="{E90AA08C-64BF-FC69-9C35-58ADD5F82C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17FD8-8CDE-B8CC-942C-858BA8FB2E1A}"/>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3431234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2DCC-ED44-E296-C527-1BAD71E1C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9700B5-28ED-8282-C6EF-EF16EA09A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7ED10-040C-14D5-D7AE-3E1B2F20F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8E0E8-C778-E0D9-3811-5579CA80C29A}"/>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6" name="Footer Placeholder 5">
            <a:extLst>
              <a:ext uri="{FF2B5EF4-FFF2-40B4-BE49-F238E27FC236}">
                <a16:creationId xmlns:a16="http://schemas.microsoft.com/office/drawing/2014/main" id="{E741031D-FA9F-92AE-C7B6-6D80F8CDDB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54200-E6A0-C16B-8AE3-DB4004329DE9}"/>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3630534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71E1-0096-694A-3EA0-6D98898C51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6CA1CB-B321-281F-624E-804476ACE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E4B90-5480-F882-B978-E14E6C05C090}"/>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5" name="Footer Placeholder 4">
            <a:extLst>
              <a:ext uri="{FF2B5EF4-FFF2-40B4-BE49-F238E27FC236}">
                <a16:creationId xmlns:a16="http://schemas.microsoft.com/office/drawing/2014/main" id="{8248B3AD-1876-7B31-2EE5-8859029FA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A5FB0-7787-78E1-007E-79568CABF039}"/>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4273819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CFF78-4977-0752-6088-721CCF5F9C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A84F61-856A-1002-9956-B2976D4EE9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68A45-9D81-8471-BFD7-EECC00212A04}"/>
              </a:ext>
            </a:extLst>
          </p:cNvPr>
          <p:cNvSpPr>
            <a:spLocks noGrp="1"/>
          </p:cNvSpPr>
          <p:nvPr>
            <p:ph type="dt" sz="half" idx="10"/>
          </p:nvPr>
        </p:nvSpPr>
        <p:spPr/>
        <p:txBody>
          <a:bodyPr/>
          <a:lstStyle/>
          <a:p>
            <a:fld id="{9EBF8620-549C-40C0-93D9-79050D60EC68}" type="datetimeFigureOut">
              <a:rPr lang="en-US" smtClean="0"/>
              <a:t>7/13/2025</a:t>
            </a:fld>
            <a:endParaRPr lang="en-US"/>
          </a:p>
        </p:txBody>
      </p:sp>
      <p:sp>
        <p:nvSpPr>
          <p:cNvPr id="5" name="Footer Placeholder 4">
            <a:extLst>
              <a:ext uri="{FF2B5EF4-FFF2-40B4-BE49-F238E27FC236}">
                <a16:creationId xmlns:a16="http://schemas.microsoft.com/office/drawing/2014/main" id="{43350102-E259-7E55-2DFA-E0C515519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7D618-B39E-E76D-C4E1-428AA4CC1692}"/>
              </a:ext>
            </a:extLst>
          </p:cNvPr>
          <p:cNvSpPr>
            <a:spLocks noGrp="1"/>
          </p:cNvSpPr>
          <p:nvPr>
            <p:ph type="sldNum" sz="quarter" idx="12"/>
          </p:nvPr>
        </p:nvSpPr>
        <p:spPr/>
        <p:txBody>
          <a:bodyPr/>
          <a:lstStyle/>
          <a:p>
            <a:fld id="{C0CDE88B-84EB-4A3F-A416-83A6E83C6163}" type="slidenum">
              <a:rPr lang="en-US" smtClean="0"/>
              <a:t>‹#›</a:t>
            </a:fld>
            <a:endParaRPr lang="en-US"/>
          </a:p>
        </p:txBody>
      </p:sp>
    </p:spTree>
    <p:extLst>
      <p:ext uri="{BB962C8B-B14F-4D97-AF65-F5344CB8AC3E}">
        <p14:creationId xmlns:p14="http://schemas.microsoft.com/office/powerpoint/2010/main" val="3962392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83172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6394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C2E53-9984-4036-83AE-9161C7E34E61}" type="datetimeFigureOut">
              <a:rPr lang="en-US" smtClean="0"/>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580945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91306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6675786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9139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5837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48652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5765158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5733263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87145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294901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3423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5C2E53-9984-4036-83AE-9161C7E34E61}" type="datetimeFigureOut">
              <a:rPr lang="en-US" smtClean="0"/>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4017552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9157850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92671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63878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65246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259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585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055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291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0394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68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5C2E53-9984-4036-83AE-9161C7E34E61}" type="datetimeFigureOut">
              <a:rPr lang="en-US" smtClean="0"/>
              <a:t>7/13/2025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1233777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6836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338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004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149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32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5C2E53-9984-4036-83AE-9161C7E34E61}" type="datetimeFigureOut">
              <a:rPr lang="en-US" smtClean="0"/>
              <a:t>7/13/2025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375674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C2E53-9984-4036-83AE-9161C7E34E61}" type="datetimeFigureOut">
              <a:rPr lang="en-US" smtClean="0"/>
              <a:t>7/13/2025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2509639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5C2E53-9984-4036-83AE-9161C7E34E61}" type="datetimeFigureOut">
              <a:rPr lang="en-US" smtClean="0"/>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253072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5C2E53-9984-4036-83AE-9161C7E34E61}" type="datetimeFigureOut">
              <a:rPr lang="en-US" smtClean="0"/>
              <a:t>7/13/2025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E4C42-FF77-4FB1-9A98-317AD4238B88}" type="slidenum">
              <a:rPr lang="en-US" smtClean="0"/>
              <a:t>‹#›</a:t>
            </a:fld>
            <a:endParaRPr lang="en-US"/>
          </a:p>
        </p:txBody>
      </p:sp>
    </p:spTree>
    <p:extLst>
      <p:ext uri="{BB962C8B-B14F-4D97-AF65-F5344CB8AC3E}">
        <p14:creationId xmlns:p14="http://schemas.microsoft.com/office/powerpoint/2010/main" val="2452821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5C2E53-9984-4036-83AE-9161C7E34E61}" type="datetimeFigureOut">
              <a:rPr lang="en-US" smtClean="0"/>
              <a:t>7/13/2025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FE4C42-FF77-4FB1-9A98-317AD4238B88}" type="slidenum">
              <a:rPr lang="en-US" smtClean="0"/>
              <a:t>‹#›</a:t>
            </a:fld>
            <a:endParaRPr lang="en-US"/>
          </a:p>
        </p:txBody>
      </p:sp>
    </p:spTree>
    <p:extLst>
      <p:ext uri="{BB962C8B-B14F-4D97-AF65-F5344CB8AC3E}">
        <p14:creationId xmlns:p14="http://schemas.microsoft.com/office/powerpoint/2010/main" val="3095775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4F89-BE7B-62D8-DFBD-228C3ECCA9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E665EE-EAD5-1EDB-E461-FE0B6FDF9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9711C-F7FC-C1B4-86AE-A6F79A871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BF8620-549C-40C0-93D9-79050D60EC68}" type="datetimeFigureOut">
              <a:rPr lang="en-US" smtClean="0"/>
              <a:t>7/13/2025</a:t>
            </a:fld>
            <a:endParaRPr lang="en-US"/>
          </a:p>
        </p:txBody>
      </p:sp>
      <p:sp>
        <p:nvSpPr>
          <p:cNvPr id="5" name="Footer Placeholder 4">
            <a:extLst>
              <a:ext uri="{FF2B5EF4-FFF2-40B4-BE49-F238E27FC236}">
                <a16:creationId xmlns:a16="http://schemas.microsoft.com/office/drawing/2014/main" id="{A08B928C-A9CF-FC49-1F9A-B3262BC8D0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1AB3C2-B1AF-6BF7-E8D6-00FDF47AB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CDE88B-84EB-4A3F-A416-83A6E83C6163}" type="slidenum">
              <a:rPr lang="en-US" smtClean="0"/>
              <a:t>‹#›</a:t>
            </a:fld>
            <a:endParaRPr lang="en-US"/>
          </a:p>
        </p:txBody>
      </p:sp>
    </p:spTree>
    <p:extLst>
      <p:ext uri="{BB962C8B-B14F-4D97-AF65-F5344CB8AC3E}">
        <p14:creationId xmlns:p14="http://schemas.microsoft.com/office/powerpoint/2010/main" val="29214847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5C2E53-9984-4036-83AE-9161C7E34E61}" type="datetimeFigureOut">
              <a:rPr lang="en-US" smtClean="0"/>
              <a:t>7/13/2025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FE4C42-FF77-4FB1-9A98-317AD4238B88}" type="slidenum">
              <a:rPr lang="en-US" smtClean="0"/>
              <a:t>‹#›</a:t>
            </a:fld>
            <a:endParaRPr lang="en-US"/>
          </a:p>
        </p:txBody>
      </p:sp>
    </p:spTree>
    <p:extLst>
      <p:ext uri="{BB962C8B-B14F-4D97-AF65-F5344CB8AC3E}">
        <p14:creationId xmlns:p14="http://schemas.microsoft.com/office/powerpoint/2010/main" val="193530138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1196505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4"/><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slideLayout" Target="../slideLayouts/slideLayout50.xml"/><Relationship Id="rId10" Type="http://schemas.openxmlformats.org/officeDocument/2006/relationships/image" Target="../media/image22.png"/><Relationship Id="rId4" Type="http://schemas.openxmlformats.org/officeDocument/2006/relationships/video" Target="../media/media2.mp4"/><Relationship Id="rId9"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83"/>
        <p:cNvGrpSpPr/>
        <p:nvPr/>
      </p:nvGrpSpPr>
      <p:grpSpPr>
        <a:xfrm>
          <a:off x="0" y="0"/>
          <a:ext cx="0" cy="0"/>
          <a:chOff x="0" y="0"/>
          <a:chExt cx="0" cy="0"/>
        </a:xfrm>
      </p:grpSpPr>
      <p:pic>
        <p:nvPicPr>
          <p:cNvPr id="285" name="Google Shape;285;p1" descr="Flames of fire on black background"/>
          <p:cNvPicPr preferRelativeResize="0"/>
          <p:nvPr/>
        </p:nvPicPr>
        <p:blipFill rotWithShape="1">
          <a:blip r:embed="rId3">
            <a:alphaModFix amt="40000"/>
          </a:blip>
          <a:srcRect t="15730"/>
          <a:stretch/>
        </p:blipFill>
        <p:spPr>
          <a:xfrm>
            <a:off x="86130" y="12"/>
            <a:ext cx="12191980" cy="6857988"/>
          </a:xfrm>
          <a:prstGeom prst="rect">
            <a:avLst/>
          </a:prstGeom>
          <a:noFill/>
          <a:ln>
            <a:noFill/>
          </a:ln>
        </p:spPr>
      </p:pic>
      <p:sp>
        <p:nvSpPr>
          <p:cNvPr id="286" name="Google Shape;286;p1"/>
          <p:cNvSpPr txBox="1">
            <a:spLocks noGrp="1"/>
          </p:cNvSpPr>
          <p:nvPr>
            <p:ph type="ctrTitle"/>
          </p:nvPr>
        </p:nvSpPr>
        <p:spPr>
          <a:xfrm>
            <a:off x="1519519" y="1795073"/>
            <a:ext cx="9985094" cy="2262781"/>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ct val="100000"/>
              <a:buFont typeface="Century Gothic"/>
              <a:buNone/>
            </a:pPr>
            <a:r>
              <a:rPr lang="en-US" dirty="0">
                <a:solidFill>
                  <a:schemeClr val="lt1"/>
                </a:solidFill>
              </a:rPr>
              <a:t>Women Investing In Real Estate</a:t>
            </a:r>
            <a:br>
              <a:rPr lang="en-US" dirty="0">
                <a:solidFill>
                  <a:schemeClr val="lt1"/>
                </a:solidFill>
              </a:rPr>
            </a:br>
            <a:br>
              <a:rPr lang="en-US" dirty="0">
                <a:solidFill>
                  <a:schemeClr val="lt1"/>
                </a:solidFill>
              </a:rPr>
            </a:br>
            <a:r>
              <a:rPr lang="en-US" dirty="0">
                <a:solidFill>
                  <a:schemeClr val="lt1"/>
                </a:solidFill>
              </a:rPr>
              <a:t>W.I.R.E is Fire</a:t>
            </a:r>
            <a:endParaRPr dirty="0"/>
          </a:p>
        </p:txBody>
      </p:sp>
      <p:sp>
        <p:nvSpPr>
          <p:cNvPr id="287" name="Google Shape;287;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r>
              <a:rPr lang="en-US" dirty="0">
                <a:solidFill>
                  <a:schemeClr val="bg1"/>
                </a:solidFill>
              </a:rPr>
              <a:t>NAREB National Meeting 2025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1" name="Group 108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82" name="Straight Connector 108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83" name="Straight Connector 108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7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7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0" name="Isosceles Triangle 107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4"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5"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6" name="Isosceles Triangle 1095">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7" name="Isosceles Triangle 1096">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9FC521D-3165-5630-A31D-8F2B6DC4803D}"/>
              </a:ext>
            </a:extLst>
          </p:cNvPr>
          <p:cNvSpPr>
            <a:spLocks noGrp="1"/>
          </p:cNvSpPr>
          <p:nvPr>
            <p:ph type="ctrTitle"/>
          </p:nvPr>
        </p:nvSpPr>
        <p:spPr>
          <a:xfrm>
            <a:off x="2849562" y="609600"/>
            <a:ext cx="6424440" cy="1320800"/>
          </a:xfrm>
        </p:spPr>
        <p:txBody>
          <a:bodyPr vert="horz" lIns="91440" tIns="45720" rIns="91440" bIns="45720" rtlCol="0" anchor="t">
            <a:normAutofit/>
          </a:bodyPr>
          <a:lstStyle/>
          <a:p>
            <a:pPr algn="l"/>
            <a:r>
              <a:rPr lang="en-US" sz="3600" b="1" dirty="0">
                <a:solidFill>
                  <a:srgbClr val="0070C0"/>
                </a:solidFill>
              </a:rPr>
              <a:t>Emerging Trends - DOGE</a:t>
            </a:r>
          </a:p>
        </p:txBody>
      </p:sp>
      <p:pic>
        <p:nvPicPr>
          <p:cNvPr id="1032" name="Picture 8" descr="US tech layoffs: India workers face painful exit from the US - BBC News">
            <a:extLst>
              <a:ext uri="{FF2B5EF4-FFF2-40B4-BE49-F238E27FC236}">
                <a16:creationId xmlns:a16="http://schemas.microsoft.com/office/drawing/2014/main" id="{EE48DA4A-BB01-B877-7631-7D3154867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132" r="51475" b="-1"/>
          <a:stretch>
            <a:fillRect/>
          </a:stretch>
        </p:blipFill>
        <p:spPr bwMode="auto">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a:noFill/>
          <a:extLst>
            <a:ext uri="{909E8E84-426E-40DD-AFC4-6F175D3DCCD1}">
              <a14:hiddenFill xmlns:a14="http://schemas.microsoft.com/office/drawing/2010/main">
                <a:solidFill>
                  <a:srgbClr val="FFFFFF"/>
                </a:solidFill>
              </a14:hiddenFill>
            </a:ext>
          </a:extLst>
        </p:spPr>
      </p:pic>
      <p:sp>
        <p:nvSpPr>
          <p:cNvPr id="1093" name="Isosceles Triangle 1092">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8B1B8761-4B98-E0FA-DC5C-E19D4D034B1B}"/>
              </a:ext>
            </a:extLst>
          </p:cNvPr>
          <p:cNvSpPr>
            <a:spLocks noGrp="1"/>
          </p:cNvSpPr>
          <p:nvPr>
            <p:ph type="subTitle" idx="1"/>
          </p:nvPr>
        </p:nvSpPr>
        <p:spPr>
          <a:xfrm>
            <a:off x="2680524" y="1808492"/>
            <a:ext cx="6424440" cy="3880773"/>
          </a:xfrm>
        </p:spPr>
        <p:txBody>
          <a:bodyPr vert="horz" lIns="91440" tIns="45720" rIns="91440" bIns="45720" rtlCol="0">
            <a:noAutofit/>
          </a:bodyPr>
          <a:lstStyle/>
          <a:p>
            <a:pPr marL="342900" indent="-342900" algn="l">
              <a:buFont typeface="Wingdings" panose="05000000000000000000" pitchFamily="2" charset="2"/>
              <a:buChar char="Ø"/>
            </a:pPr>
            <a:r>
              <a:rPr lang="en-US" sz="2000" dirty="0">
                <a:solidFill>
                  <a:schemeClr val="tx1">
                    <a:lumMod val="75000"/>
                    <a:lumOff val="25000"/>
                  </a:schemeClr>
                </a:solidFill>
              </a:rPr>
              <a:t>Job cuts by the Department of Government Efficiency have disproportionately affected Black federal workers.</a:t>
            </a:r>
          </a:p>
          <a:p>
            <a:pPr marL="342900" indent="-342900" algn="l">
              <a:buFont typeface="Wingdings" panose="05000000000000000000" pitchFamily="2" charset="2"/>
              <a:buChar char="Ø"/>
            </a:pPr>
            <a:r>
              <a:rPr lang="en-US" sz="2000" dirty="0">
                <a:solidFill>
                  <a:schemeClr val="tx1">
                    <a:lumMod val="75000"/>
                    <a:lumOff val="25000"/>
                  </a:schemeClr>
                </a:solidFill>
              </a:rPr>
              <a:t>A Pew report finds that Black workers represent 18.5% of the federal workforce of Black workers compared to 12% of the civilian population. </a:t>
            </a:r>
          </a:p>
          <a:p>
            <a:pPr marL="342900" indent="-342900" algn="l">
              <a:buFont typeface="Wingdings" panose="05000000000000000000" pitchFamily="2" charset="2"/>
              <a:buChar char="Ø"/>
            </a:pPr>
            <a:r>
              <a:rPr lang="en-US" sz="2000" dirty="0">
                <a:solidFill>
                  <a:schemeClr val="tx1">
                    <a:lumMod val="75000"/>
                    <a:lumOff val="25000"/>
                  </a:schemeClr>
                </a:solidFill>
              </a:rPr>
              <a:t>The Civil Rights Act of 1964 made the federal government the standard for fair hiring practices.</a:t>
            </a:r>
          </a:p>
          <a:p>
            <a:pPr marL="342900" indent="-342900" algn="l">
              <a:buFont typeface="Wingdings" panose="05000000000000000000" pitchFamily="2" charset="2"/>
              <a:buChar char="Ø"/>
            </a:pPr>
            <a:r>
              <a:rPr lang="en-US" sz="2000" dirty="0">
                <a:solidFill>
                  <a:schemeClr val="tx1">
                    <a:lumMod val="75000"/>
                    <a:lumOff val="25000"/>
                  </a:schemeClr>
                </a:solidFill>
              </a:rPr>
              <a:t>Most federal jobs offer career protections such as retirement benefits, savings plans and pensions.</a:t>
            </a:r>
          </a:p>
          <a:p>
            <a:pPr marL="342900" indent="-342900" algn="l">
              <a:buFont typeface="Wingdings" panose="05000000000000000000" pitchFamily="2" charset="2"/>
              <a:buChar char="Ø"/>
            </a:pPr>
            <a:r>
              <a:rPr lang="en-US" sz="2000" dirty="0">
                <a:solidFill>
                  <a:schemeClr val="tx1">
                    <a:lumMod val="75000"/>
                    <a:lumOff val="25000"/>
                  </a:schemeClr>
                </a:solidFill>
              </a:rPr>
              <a:t>Federal “laid-off” workers will face a competitive market.</a:t>
            </a:r>
          </a:p>
        </p:txBody>
      </p:sp>
    </p:spTree>
    <p:extLst>
      <p:ext uri="{BB962C8B-B14F-4D97-AF65-F5344CB8AC3E}">
        <p14:creationId xmlns:p14="http://schemas.microsoft.com/office/powerpoint/2010/main" val="649546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D52A6A-EC3F-A71F-B7A9-1D044791BEBE}"/>
              </a:ext>
            </a:extLst>
          </p:cNvPr>
          <p:cNvSpPr>
            <a:spLocks noGrp="1"/>
          </p:cNvSpPr>
          <p:nvPr>
            <p:ph type="title"/>
          </p:nvPr>
        </p:nvSpPr>
        <p:spPr>
          <a:xfrm>
            <a:off x="1333502" y="609600"/>
            <a:ext cx="8596668" cy="1320800"/>
          </a:xfrm>
        </p:spPr>
        <p:txBody>
          <a:bodyPr>
            <a:normAutofit/>
          </a:bodyPr>
          <a:lstStyle/>
          <a:p>
            <a:r>
              <a:rPr lang="en-US" b="1" dirty="0">
                <a:solidFill>
                  <a:srgbClr val="0070C0"/>
                </a:solidFill>
              </a:rPr>
              <a:t>Federal Layoffs and Impacts on Our Community</a:t>
            </a:r>
          </a:p>
        </p:txBody>
      </p:sp>
      <p:sp>
        <p:nvSpPr>
          <p:cNvPr id="35" name="Isosceles Triangle 34">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Isosceles Triangle 36">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9" name="Straight Connector 38">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222DAA1-9D3B-8AB0-160E-B5B851549F67}"/>
              </a:ext>
            </a:extLst>
          </p:cNvPr>
          <p:cNvSpPr>
            <a:spLocks noGrp="1"/>
          </p:cNvSpPr>
          <p:nvPr>
            <p:ph idx="1"/>
          </p:nvPr>
        </p:nvSpPr>
        <p:spPr>
          <a:xfrm>
            <a:off x="702033" y="2103837"/>
            <a:ext cx="8470898" cy="3429260"/>
          </a:xfrm>
        </p:spPr>
        <p:txBody>
          <a:bodyPr>
            <a:noAutofit/>
          </a:bodyPr>
          <a:lstStyle/>
          <a:p>
            <a:pPr>
              <a:buFont typeface="Wingdings" panose="05000000000000000000" pitchFamily="2" charset="2"/>
              <a:buChar char="Ø"/>
            </a:pPr>
            <a:r>
              <a:rPr lang="en-US" sz="2000" dirty="0"/>
              <a:t>According to the National Women’s Law Center, Women and people of color are among those most affected by cuts to certain agencies.</a:t>
            </a:r>
          </a:p>
          <a:p>
            <a:pPr>
              <a:buFont typeface="Wingdings" panose="05000000000000000000" pitchFamily="2" charset="2"/>
              <a:buChar char="Ø"/>
            </a:pPr>
            <a:r>
              <a:rPr lang="en-US" sz="2000" dirty="0"/>
              <a:t>Women made up the majority of workers in Veteran Affairs, Education, Health and Human Services, Treasury and Housing and Urban Development, U.S. Agency for International Development (USAID), the Consumer Financial Protection Bureau and Voice of America.</a:t>
            </a:r>
          </a:p>
          <a:p>
            <a:pPr>
              <a:buFont typeface="Wingdings" panose="05000000000000000000" pitchFamily="2" charset="2"/>
              <a:buChar char="Ø"/>
            </a:pPr>
            <a:r>
              <a:rPr lang="en-US" sz="2000" dirty="0"/>
              <a:t>The federal career ladders that these women had relied on has been canceled.</a:t>
            </a:r>
          </a:p>
          <a:p>
            <a:pPr>
              <a:buFont typeface="Wingdings" panose="05000000000000000000" pitchFamily="2" charset="2"/>
              <a:buChar char="Ø"/>
            </a:pPr>
            <a:r>
              <a:rPr lang="en-US" sz="2000" dirty="0"/>
              <a:t>The DOGE cuts may impact the pay gap for women and particularly women of color.</a:t>
            </a:r>
          </a:p>
        </p:txBody>
      </p:sp>
      <p:sp>
        <p:nvSpPr>
          <p:cNvPr id="43"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41760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8F2A4F7-56EF-0979-AD81-26DB7015C070}"/>
              </a:ext>
            </a:extLst>
          </p:cNvPr>
          <p:cNvSpPr>
            <a:spLocks noGrp="1"/>
          </p:cNvSpPr>
          <p:nvPr>
            <p:ph type="title"/>
          </p:nvPr>
        </p:nvSpPr>
        <p:spPr>
          <a:xfrm>
            <a:off x="677334" y="609600"/>
            <a:ext cx="3843375" cy="5175624"/>
          </a:xfrm>
        </p:spPr>
        <p:txBody>
          <a:bodyPr anchor="ctr">
            <a:normAutofit/>
          </a:bodyPr>
          <a:lstStyle/>
          <a:p>
            <a:r>
              <a:rPr lang="en-US" dirty="0">
                <a:solidFill>
                  <a:schemeClr val="tx1">
                    <a:lumMod val="85000"/>
                    <a:lumOff val="15000"/>
                  </a:schemeClr>
                </a:solidFill>
              </a:rPr>
              <a:t>Lack of Data on Lay Offs</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5F585B5-87B3-7A86-450F-D66343D04FB4}"/>
              </a:ext>
            </a:extLst>
          </p:cNvPr>
          <p:cNvSpPr>
            <a:spLocks noGrp="1"/>
          </p:cNvSpPr>
          <p:nvPr>
            <p:ph idx="1"/>
          </p:nvPr>
        </p:nvSpPr>
        <p:spPr>
          <a:xfrm>
            <a:off x="6116084" y="609601"/>
            <a:ext cx="5511296" cy="5175624"/>
          </a:xfrm>
        </p:spPr>
        <p:txBody>
          <a:bodyPr anchor="ctr">
            <a:normAutofit/>
          </a:bodyPr>
          <a:lstStyle/>
          <a:p>
            <a:r>
              <a:rPr lang="en-US" sz="2000" dirty="0">
                <a:solidFill>
                  <a:schemeClr val="bg1"/>
                </a:solidFill>
              </a:rPr>
              <a:t>The White House recently removed current and historic diversity data from public government websites, preventing media organizations and watchdog groups from determining exact numbers and impact of mass terminations.</a:t>
            </a:r>
          </a:p>
        </p:txBody>
      </p:sp>
    </p:spTree>
    <p:extLst>
      <p:ext uri="{BB962C8B-B14F-4D97-AF65-F5344CB8AC3E}">
        <p14:creationId xmlns:p14="http://schemas.microsoft.com/office/powerpoint/2010/main" val="62560973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C1B1-1256-3577-E25D-E0D432B3A5BC}"/>
              </a:ext>
            </a:extLst>
          </p:cNvPr>
          <p:cNvSpPr>
            <a:spLocks noGrp="1"/>
          </p:cNvSpPr>
          <p:nvPr>
            <p:ph type="title"/>
          </p:nvPr>
        </p:nvSpPr>
        <p:spPr/>
        <p:txBody>
          <a:bodyPr/>
          <a:lstStyle/>
          <a:p>
            <a:r>
              <a:rPr lang="en-US" b="1" dirty="0">
                <a:solidFill>
                  <a:srgbClr val="0070C0"/>
                </a:solidFill>
              </a:rPr>
              <a:t>The Wealth Gap and its Impact on Our Community</a:t>
            </a:r>
          </a:p>
        </p:txBody>
      </p:sp>
      <p:sp>
        <p:nvSpPr>
          <p:cNvPr id="3" name="Content Placeholder 2">
            <a:extLst>
              <a:ext uri="{FF2B5EF4-FFF2-40B4-BE49-F238E27FC236}">
                <a16:creationId xmlns:a16="http://schemas.microsoft.com/office/drawing/2014/main" id="{9F568F06-B237-0184-F065-5BA0A8B9E462}"/>
              </a:ext>
            </a:extLst>
          </p:cNvPr>
          <p:cNvSpPr>
            <a:spLocks noGrp="1"/>
          </p:cNvSpPr>
          <p:nvPr>
            <p:ph idx="1"/>
          </p:nvPr>
        </p:nvSpPr>
        <p:spPr/>
        <p:txBody>
          <a:bodyPr>
            <a:normAutofit/>
          </a:bodyPr>
          <a:lstStyle/>
          <a:p>
            <a:pPr>
              <a:buFont typeface="Wingdings" panose="05000000000000000000" pitchFamily="2" charset="2"/>
              <a:buChar char="Ø"/>
            </a:pPr>
            <a:r>
              <a:rPr lang="en-US" sz="2000" dirty="0"/>
              <a:t>The authors of </a:t>
            </a:r>
            <a:r>
              <a:rPr lang="en-US" sz="2000" b="1" i="1" dirty="0"/>
              <a:t>Fifteen Cents on the Dollar </a:t>
            </a:r>
            <a:r>
              <a:rPr lang="en-US" sz="2000" dirty="0"/>
              <a:t>state “there is no long-running government dataset available to study wealth over the history of the United States, helping to create a gap in the public conversation about wealth.”</a:t>
            </a:r>
          </a:p>
          <a:p>
            <a:pPr>
              <a:buFont typeface="Wingdings" panose="05000000000000000000" pitchFamily="2" charset="2"/>
              <a:buChar char="Ø"/>
            </a:pPr>
            <a:r>
              <a:rPr lang="en-US" sz="2000" dirty="0"/>
              <a:t>As of 2022, for every dollar held by the typical white family, the typical Black family had 15.5 cents, an 84.5 cent gap.</a:t>
            </a:r>
          </a:p>
          <a:p>
            <a:pPr>
              <a:buFont typeface="Wingdings" panose="05000000000000000000" pitchFamily="2" charset="2"/>
              <a:buChar char="Ø"/>
            </a:pPr>
            <a:r>
              <a:rPr lang="en-US" sz="2000" dirty="0"/>
              <a:t>As a result, we have far less to build wealth in our communities</a:t>
            </a:r>
          </a:p>
        </p:txBody>
      </p:sp>
    </p:spTree>
    <p:extLst>
      <p:ext uri="{BB962C8B-B14F-4D97-AF65-F5344CB8AC3E}">
        <p14:creationId xmlns:p14="http://schemas.microsoft.com/office/powerpoint/2010/main" val="303196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6C577-E4D6-12D0-64D1-42D4076EEE32}"/>
              </a:ext>
            </a:extLst>
          </p:cNvPr>
          <p:cNvSpPr>
            <a:spLocks noGrp="1"/>
          </p:cNvSpPr>
          <p:nvPr>
            <p:ph type="title"/>
          </p:nvPr>
        </p:nvSpPr>
        <p:spPr>
          <a:xfrm>
            <a:off x="1286933" y="609600"/>
            <a:ext cx="10197494" cy="1099457"/>
          </a:xfrm>
        </p:spPr>
        <p:txBody>
          <a:bodyPr>
            <a:normAutofit fontScale="90000"/>
          </a:bodyPr>
          <a:lstStyle/>
          <a:p>
            <a:r>
              <a:rPr lang="en-US" b="1" dirty="0">
                <a:solidFill>
                  <a:srgbClr val="0070C0"/>
                </a:solidFill>
              </a:rPr>
              <a:t>The Cost of TARIFFS on African American Women</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EAD7718F-E6E6-B4D7-5312-6663207210CC}"/>
              </a:ext>
            </a:extLst>
          </p:cNvPr>
          <p:cNvSpPr>
            <a:spLocks noGrp="1"/>
          </p:cNvSpPr>
          <p:nvPr>
            <p:ph idx="1"/>
          </p:nvPr>
        </p:nvSpPr>
        <p:spPr>
          <a:xfrm>
            <a:off x="1005370" y="1590627"/>
            <a:ext cx="8596668" cy="3880773"/>
          </a:xfrm>
        </p:spPr>
        <p:txBody>
          <a:bodyPr>
            <a:noAutofit/>
          </a:bodyPr>
          <a:lstStyle/>
          <a:p>
            <a:pPr>
              <a:buFont typeface="Wingdings" panose="05000000000000000000" pitchFamily="2" charset="2"/>
              <a:buChar char="Ø"/>
            </a:pPr>
            <a:r>
              <a:rPr lang="en-US" sz="2000" dirty="0"/>
              <a:t>Many of the Black hair products that are imports from China will rise</a:t>
            </a:r>
          </a:p>
          <a:p>
            <a:pPr>
              <a:buFont typeface="Wingdings" panose="05000000000000000000" pitchFamily="2" charset="2"/>
              <a:buChar char="Ø"/>
            </a:pPr>
            <a:r>
              <a:rPr lang="en-US" sz="2000" dirty="0"/>
              <a:t>It will cost more to fill your car’s gas tank</a:t>
            </a:r>
          </a:p>
          <a:p>
            <a:pPr>
              <a:buFont typeface="Wingdings" panose="05000000000000000000" pitchFamily="2" charset="2"/>
              <a:buChar char="Ø"/>
            </a:pPr>
            <a:r>
              <a:rPr lang="en-US" sz="2000" dirty="0"/>
              <a:t>The cost of diapers will increase</a:t>
            </a:r>
          </a:p>
          <a:p>
            <a:pPr>
              <a:buFont typeface="Wingdings" panose="05000000000000000000" pitchFamily="2" charset="2"/>
              <a:buChar char="Ø"/>
            </a:pPr>
            <a:r>
              <a:rPr lang="en-US" sz="2000" dirty="0"/>
              <a:t>Cleaning supplies will cost more</a:t>
            </a:r>
          </a:p>
          <a:p>
            <a:pPr>
              <a:buFont typeface="Wingdings" panose="05000000000000000000" pitchFamily="2" charset="2"/>
              <a:buChar char="Ø"/>
            </a:pPr>
            <a:r>
              <a:rPr lang="en-US" sz="2000" dirty="0"/>
              <a:t>Cost of raw materials imported for hair products developed in the US will rise</a:t>
            </a:r>
          </a:p>
          <a:p>
            <a:endParaRPr lang="en-US" sz="2000" dirty="0"/>
          </a:p>
          <a:p>
            <a:pPr marL="0" indent="0">
              <a:buNone/>
            </a:pPr>
            <a:r>
              <a:rPr lang="en-US" sz="2000" dirty="0"/>
              <a:t>This will impact:</a:t>
            </a:r>
          </a:p>
          <a:p>
            <a:pPr>
              <a:buFont typeface="Wingdings" panose="05000000000000000000" pitchFamily="2" charset="2"/>
              <a:buChar char="Ø"/>
            </a:pPr>
            <a:r>
              <a:rPr lang="en-US" sz="2000" dirty="0"/>
              <a:t>Entrepreneurial African American Women</a:t>
            </a:r>
          </a:p>
          <a:p>
            <a:pPr>
              <a:buFont typeface="Wingdings" panose="05000000000000000000" pitchFamily="2" charset="2"/>
              <a:buChar char="Ø"/>
            </a:pPr>
            <a:r>
              <a:rPr lang="en-US" sz="2000" dirty="0"/>
              <a:t>Economically marginalized African American Women</a:t>
            </a:r>
          </a:p>
        </p:txBody>
      </p:sp>
    </p:spTree>
    <p:extLst>
      <p:ext uri="{BB962C8B-B14F-4D97-AF65-F5344CB8AC3E}">
        <p14:creationId xmlns:p14="http://schemas.microsoft.com/office/powerpoint/2010/main" val="3466713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B3CA-BBBC-5E3D-A004-EF5AB22D441B}"/>
              </a:ext>
            </a:extLst>
          </p:cNvPr>
          <p:cNvSpPr>
            <a:spLocks noGrp="1"/>
          </p:cNvSpPr>
          <p:nvPr>
            <p:ph type="title"/>
          </p:nvPr>
        </p:nvSpPr>
        <p:spPr>
          <a:xfrm>
            <a:off x="465157" y="599089"/>
            <a:ext cx="5394383" cy="1344524"/>
          </a:xfrm>
        </p:spPr>
        <p:txBody>
          <a:bodyPr anchor="ctr">
            <a:normAutofit fontScale="90000"/>
          </a:bodyPr>
          <a:lstStyle/>
          <a:p>
            <a:r>
              <a:rPr lang="en-US" b="1" dirty="0">
                <a:solidFill>
                  <a:srgbClr val="0070C0"/>
                </a:solidFill>
              </a:rPr>
              <a:t>Gentrification a Trend </a:t>
            </a:r>
            <a:br>
              <a:rPr lang="en-US" b="1" dirty="0">
                <a:solidFill>
                  <a:srgbClr val="0070C0"/>
                </a:solidFill>
              </a:rPr>
            </a:br>
            <a:r>
              <a:rPr lang="en-US" b="1" dirty="0">
                <a:solidFill>
                  <a:srgbClr val="0070C0"/>
                </a:solidFill>
              </a:rPr>
              <a:t>that Impacts Communities</a:t>
            </a:r>
          </a:p>
        </p:txBody>
      </p:sp>
      <p:sp>
        <p:nvSpPr>
          <p:cNvPr id="3" name="Content Placeholder 2">
            <a:extLst>
              <a:ext uri="{FF2B5EF4-FFF2-40B4-BE49-F238E27FC236}">
                <a16:creationId xmlns:a16="http://schemas.microsoft.com/office/drawing/2014/main" id="{8641D559-7F6D-3CAA-1698-6D36C602ADA2}"/>
              </a:ext>
            </a:extLst>
          </p:cNvPr>
          <p:cNvSpPr>
            <a:spLocks noGrp="1"/>
          </p:cNvSpPr>
          <p:nvPr>
            <p:ph idx="1"/>
          </p:nvPr>
        </p:nvSpPr>
        <p:spPr>
          <a:xfrm>
            <a:off x="685167" y="2160589"/>
            <a:ext cx="3720916" cy="3560733"/>
          </a:xfrm>
        </p:spPr>
        <p:txBody>
          <a:bodyPr>
            <a:noAutofit/>
          </a:bodyPr>
          <a:lstStyle/>
          <a:p>
            <a:pPr>
              <a:buFont typeface="Wingdings" panose="05000000000000000000" pitchFamily="2" charset="2"/>
              <a:buChar char="Ø"/>
            </a:pPr>
            <a:r>
              <a:rPr lang="en-US" sz="2000" b="1" i="0" dirty="0">
                <a:effectLst/>
                <a:latin typeface="+mj-lt"/>
              </a:rPr>
              <a:t>gentrification</a:t>
            </a:r>
            <a:r>
              <a:rPr lang="en-US" sz="2000" b="0" i="0" dirty="0">
                <a:effectLst/>
                <a:latin typeface="+mj-lt"/>
              </a:rPr>
              <a:t>, is a process in which wealthier, privileged, typically white individuals move into neighborhoods that are largely populated by poor and working-class residents who are frequently and predominantly people of color, the newcomers ultimately displacing the original residents. </a:t>
            </a:r>
            <a:endParaRPr lang="en-US" sz="2000" dirty="0">
              <a:latin typeface="+mj-lt"/>
            </a:endParaRPr>
          </a:p>
        </p:txBody>
      </p:sp>
      <p:pic>
        <p:nvPicPr>
          <p:cNvPr id="4098" name="Picture 2" descr="gentrification | Illustrators, Illustration, Landscape projects">
            <a:extLst>
              <a:ext uri="{FF2B5EF4-FFF2-40B4-BE49-F238E27FC236}">
                <a16:creationId xmlns:a16="http://schemas.microsoft.com/office/drawing/2014/main" id="{02533CAB-F247-97DC-EF46-27F874F745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81572" y="1189556"/>
            <a:ext cx="3874237" cy="447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3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7E97-FF37-DCDE-5BA2-3E0ED855E7B9}"/>
              </a:ext>
            </a:extLst>
          </p:cNvPr>
          <p:cNvSpPr>
            <a:spLocks noGrp="1"/>
          </p:cNvSpPr>
          <p:nvPr>
            <p:ph type="title"/>
          </p:nvPr>
        </p:nvSpPr>
        <p:spPr>
          <a:xfrm>
            <a:off x="2849562" y="609600"/>
            <a:ext cx="6424440" cy="1320800"/>
          </a:xfrm>
        </p:spPr>
        <p:txBody>
          <a:bodyPr>
            <a:normAutofit/>
          </a:bodyPr>
          <a:lstStyle/>
          <a:p>
            <a:r>
              <a:rPr lang="en-US" b="1" dirty="0">
                <a:solidFill>
                  <a:srgbClr val="0070C0"/>
                </a:solidFill>
              </a:rPr>
              <a:t>Gentrification Affects on Communities</a:t>
            </a:r>
          </a:p>
        </p:txBody>
      </p:sp>
      <p:pic>
        <p:nvPicPr>
          <p:cNvPr id="5" name="Picture 4" descr="Houses in a subdivision">
            <a:extLst>
              <a:ext uri="{FF2B5EF4-FFF2-40B4-BE49-F238E27FC236}">
                <a16:creationId xmlns:a16="http://schemas.microsoft.com/office/drawing/2014/main" id="{C2AFADDD-F823-A9B0-EECB-BA6724908DBB}"/>
              </a:ext>
            </a:extLst>
          </p:cNvPr>
          <p:cNvPicPr>
            <a:picLocks noChangeAspect="1"/>
          </p:cNvPicPr>
          <p:nvPr/>
        </p:nvPicPr>
        <p:blipFill>
          <a:blip r:embed="rId2"/>
          <a:srcRect l="45982" t="142" r="27482"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4" name="Isosceles Triangle 1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30B8449-B17D-98CD-AFEE-269BD7C9BD77}"/>
              </a:ext>
            </a:extLst>
          </p:cNvPr>
          <p:cNvSpPr>
            <a:spLocks noGrp="1"/>
          </p:cNvSpPr>
          <p:nvPr>
            <p:ph idx="1"/>
          </p:nvPr>
        </p:nvSpPr>
        <p:spPr>
          <a:xfrm>
            <a:off x="2571038" y="1930400"/>
            <a:ext cx="6424440" cy="3880773"/>
          </a:xfrm>
        </p:spPr>
        <p:txBody>
          <a:bodyPr>
            <a:normAutofit/>
          </a:bodyPr>
          <a:lstStyle/>
          <a:p>
            <a:pPr>
              <a:buFont typeface="Wingdings" panose="05000000000000000000" pitchFamily="2" charset="2"/>
              <a:buChar char="Ø"/>
            </a:pPr>
            <a:r>
              <a:rPr lang="en-US" sz="2000" dirty="0"/>
              <a:t>Lower-income communities are the most vulnerable to gentrification.  </a:t>
            </a:r>
          </a:p>
          <a:p>
            <a:pPr>
              <a:buFont typeface="Wingdings" panose="05000000000000000000" pitchFamily="2" charset="2"/>
              <a:buChar char="Ø"/>
            </a:pPr>
            <a:r>
              <a:rPr lang="en-US" sz="2000" dirty="0"/>
              <a:t>The rising cost of living, escalating rents and mortgages, stagnant wages, and gender wage-gap force them out of their neighborhoods, despite many having community ties for multiple generations.</a:t>
            </a:r>
          </a:p>
          <a:p>
            <a:pPr>
              <a:buFont typeface="Wingdings" panose="05000000000000000000" pitchFamily="2" charset="2"/>
              <a:buChar char="Ø"/>
            </a:pPr>
            <a:r>
              <a:rPr lang="en-US" sz="2000" dirty="0"/>
              <a:t>Many times, the issue with gentrification is not that it harms African American neighborhoods but that it may fail to include the residents in the changes that occur because of gentrification.</a:t>
            </a:r>
          </a:p>
        </p:txBody>
      </p:sp>
    </p:spTree>
    <p:extLst>
      <p:ext uri="{BB962C8B-B14F-4D97-AF65-F5344CB8AC3E}">
        <p14:creationId xmlns:p14="http://schemas.microsoft.com/office/powerpoint/2010/main" val="2017429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5CCBC-7EF6-FF38-D113-6AB8702707E8}"/>
              </a:ext>
            </a:extLst>
          </p:cNvPr>
          <p:cNvSpPr>
            <a:spLocks noGrp="1"/>
          </p:cNvSpPr>
          <p:nvPr>
            <p:ph type="title"/>
          </p:nvPr>
        </p:nvSpPr>
        <p:spPr>
          <a:xfrm>
            <a:off x="1286933" y="609600"/>
            <a:ext cx="10197494" cy="1099457"/>
          </a:xfrm>
        </p:spPr>
        <p:txBody>
          <a:bodyPr>
            <a:normAutofit fontScale="90000"/>
          </a:bodyPr>
          <a:lstStyle/>
          <a:p>
            <a:r>
              <a:rPr lang="en-US" b="1" dirty="0">
                <a:solidFill>
                  <a:srgbClr val="0070C0"/>
                </a:solidFill>
              </a:rPr>
              <a:t>Gentrification Can Preserve Wealth in Communities</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1A334BC0-288A-C27E-EFED-E975A84862B8}"/>
              </a:ext>
            </a:extLst>
          </p:cNvPr>
          <p:cNvGraphicFramePr>
            <a:graphicFrameLocks noGrp="1"/>
          </p:cNvGraphicFramePr>
          <p:nvPr>
            <p:ph idx="1"/>
            <p:extLst>
              <p:ext uri="{D42A27DB-BD31-4B8C-83A1-F6EECF244321}">
                <p14:modId xmlns:p14="http://schemas.microsoft.com/office/powerpoint/2010/main" val="423958483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5809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396"/>
        <p:cNvGrpSpPr/>
        <p:nvPr/>
      </p:nvGrpSpPr>
      <p:grpSpPr>
        <a:xfrm>
          <a:off x="0" y="0"/>
          <a:ext cx="0" cy="0"/>
          <a:chOff x="0" y="0"/>
          <a:chExt cx="0" cy="0"/>
        </a:xfrm>
      </p:grpSpPr>
      <p:grpSp>
        <p:nvGrpSpPr>
          <p:cNvPr id="397" name="Google Shape;397;p8"/>
          <p:cNvGrpSpPr/>
          <p:nvPr/>
        </p:nvGrpSpPr>
        <p:grpSpPr>
          <a:xfrm>
            <a:off x="9" y="228600"/>
            <a:ext cx="2851523" cy="6638625"/>
            <a:chOff x="2487613" y="285750"/>
            <a:chExt cx="2428875" cy="5654676"/>
          </a:xfrm>
        </p:grpSpPr>
        <p:sp>
          <p:nvSpPr>
            <p:cNvPr id="398" name="Google Shape;398;p8"/>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99" name="Google Shape;399;p8"/>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0" name="Google Shape;400;p8"/>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1" name="Google Shape;401;p8"/>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2" name="Google Shape;402;p8"/>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3" name="Google Shape;403;p8"/>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4" name="Google Shape;404;p8"/>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5" name="Google Shape;405;p8"/>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6" name="Google Shape;406;p8"/>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7" name="Google Shape;407;p8"/>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8" name="Google Shape;408;p8"/>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9" name="Google Shape;409;p8"/>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grpSp>
      <p:grpSp>
        <p:nvGrpSpPr>
          <p:cNvPr id="410" name="Google Shape;410;p8"/>
          <p:cNvGrpSpPr/>
          <p:nvPr/>
        </p:nvGrpSpPr>
        <p:grpSpPr>
          <a:xfrm>
            <a:off x="27224" y="-786"/>
            <a:ext cx="2356675" cy="6854040"/>
            <a:chOff x="6627813" y="194833"/>
            <a:chExt cx="1952625" cy="5678918"/>
          </a:xfrm>
        </p:grpSpPr>
        <p:sp>
          <p:nvSpPr>
            <p:cNvPr id="411" name="Google Shape;411;p8"/>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2" name="Google Shape;412;p8"/>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3" name="Google Shape;413;p8"/>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4" name="Google Shape;414;p8"/>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5" name="Google Shape;415;p8"/>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6" name="Google Shape;416;p8"/>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7" name="Google Shape;417;p8"/>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8" name="Google Shape;418;p8"/>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9" name="Google Shape;419;p8"/>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0" name="Google Shape;420;p8"/>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1" name="Google Shape;421;p8"/>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2" name="Google Shape;422;p8"/>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grpSp>
      <p:sp>
        <p:nvSpPr>
          <p:cNvPr id="423" name="Google Shape;423;p8"/>
          <p:cNvSpPr/>
          <p:nvPr/>
        </p:nvSpPr>
        <p:spPr>
          <a:xfrm>
            <a:off x="0" y="0"/>
            <a:ext cx="182880"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24" name="Google Shape;424;p8"/>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6" name="Google Shape;426;p8"/>
          <p:cNvSpPr txBox="1">
            <a:spLocks noGrp="1"/>
          </p:cNvSpPr>
          <p:nvPr>
            <p:ph type="title"/>
          </p:nvPr>
        </p:nvSpPr>
        <p:spPr>
          <a:xfrm>
            <a:off x="619267" y="782782"/>
            <a:ext cx="10131860" cy="341047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6000"/>
              <a:buFont typeface="Century Gothic"/>
              <a:buNone/>
            </a:pPr>
            <a:r>
              <a:rPr lang="en-US" sz="6000" b="1" dirty="0">
                <a:solidFill>
                  <a:srgbClr val="0070C0"/>
                </a:solidFill>
              </a:rPr>
              <a:t>Impacts of Emerging Trends</a:t>
            </a:r>
            <a:endParaRPr b="1" dirty="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62B3-5AA2-A8B8-3B38-62E4F00557FB}"/>
              </a:ext>
            </a:extLst>
          </p:cNvPr>
          <p:cNvSpPr>
            <a:spLocks noGrp="1"/>
          </p:cNvSpPr>
          <p:nvPr>
            <p:ph type="title"/>
          </p:nvPr>
        </p:nvSpPr>
        <p:spPr>
          <a:xfrm>
            <a:off x="677334" y="609600"/>
            <a:ext cx="8596668" cy="1320800"/>
          </a:xfrm>
        </p:spPr>
        <p:txBody>
          <a:bodyPr anchor="t">
            <a:normAutofit/>
          </a:bodyPr>
          <a:lstStyle/>
          <a:p>
            <a:r>
              <a:rPr lang="en-US" b="1" dirty="0">
                <a:solidFill>
                  <a:srgbClr val="0070C0"/>
                </a:solidFill>
              </a:rPr>
              <a:t>What Does this Mean for African American Women ?  </a:t>
            </a:r>
          </a:p>
        </p:txBody>
      </p:sp>
      <p:sp>
        <p:nvSpPr>
          <p:cNvPr id="3" name="Content Placeholder 2">
            <a:extLst>
              <a:ext uri="{FF2B5EF4-FFF2-40B4-BE49-F238E27FC236}">
                <a16:creationId xmlns:a16="http://schemas.microsoft.com/office/drawing/2014/main" id="{1D1D8E2F-EE18-27D4-48C1-031494AC5400}"/>
              </a:ext>
            </a:extLst>
          </p:cNvPr>
          <p:cNvSpPr>
            <a:spLocks noGrp="1"/>
          </p:cNvSpPr>
          <p:nvPr>
            <p:ph idx="1"/>
          </p:nvPr>
        </p:nvSpPr>
        <p:spPr>
          <a:xfrm>
            <a:off x="6336286" y="2160589"/>
            <a:ext cx="3417313" cy="3880773"/>
          </a:xfrm>
        </p:spPr>
        <p:txBody>
          <a:bodyPr>
            <a:normAutofit/>
          </a:bodyPr>
          <a:lstStyle/>
          <a:p>
            <a:pPr>
              <a:buFont typeface="Wingdings" panose="05000000000000000000" pitchFamily="2" charset="2"/>
              <a:buChar char="Ø"/>
            </a:pPr>
            <a:r>
              <a:rPr lang="en-US" sz="2000" dirty="0"/>
              <a:t>If African American Women falter in skills, education, earnings jobs and wealth building through homeownership, the entire Black Community will suffer. </a:t>
            </a:r>
          </a:p>
          <a:p>
            <a:pPr>
              <a:buFont typeface="Wingdings" panose="05000000000000000000" pitchFamily="2" charset="2"/>
              <a:buChar char="Ø"/>
            </a:pPr>
            <a:r>
              <a:rPr lang="en-US" sz="2000" dirty="0"/>
              <a:t>But African American Women have always been resilient.</a:t>
            </a:r>
          </a:p>
        </p:txBody>
      </p:sp>
      <p:pic>
        <p:nvPicPr>
          <p:cNvPr id="5124" name="Picture 4" descr="Black Business Woman Clipart Free">
            <a:extLst>
              <a:ext uri="{FF2B5EF4-FFF2-40B4-BE49-F238E27FC236}">
                <a16:creationId xmlns:a16="http://schemas.microsoft.com/office/drawing/2014/main" id="{BE12C5DD-1070-0043-ED68-8A5FE0840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13756"/>
          <a:stretch>
            <a:fillRect/>
          </a:stretch>
        </p:blipFill>
        <p:spPr bwMode="auto">
          <a:xfrm>
            <a:off x="672571" y="2211883"/>
            <a:ext cx="5423429" cy="3882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23824C-2048-73FC-EE71-5170661C2FDD}"/>
              </a:ext>
            </a:extLst>
          </p:cNvPr>
          <p:cNvSpPr txBox="1"/>
          <p:nvPr/>
        </p:nvSpPr>
        <p:spPr>
          <a:xfrm>
            <a:off x="3858610" y="2666265"/>
            <a:ext cx="1785445" cy="400110"/>
          </a:xfrm>
          <a:prstGeom prst="rect">
            <a:avLst/>
          </a:prstGeom>
          <a:noFill/>
        </p:spPr>
        <p:txBody>
          <a:bodyPr wrap="square">
            <a:spAutoFit/>
          </a:bodyPr>
          <a:lstStyle/>
          <a:p>
            <a:r>
              <a:rPr lang="en-US" sz="2000" b="1" dirty="0">
                <a:solidFill>
                  <a:srgbClr val="0070C0"/>
                </a:solidFill>
              </a:rPr>
              <a:t>Resilience!</a:t>
            </a:r>
            <a:endParaRPr lang="en-US" sz="2000" dirty="0"/>
          </a:p>
        </p:txBody>
      </p:sp>
    </p:spTree>
    <p:extLst>
      <p:ext uri="{BB962C8B-B14F-4D97-AF65-F5344CB8AC3E}">
        <p14:creationId xmlns:p14="http://schemas.microsoft.com/office/powerpoint/2010/main" val="4181704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4CF7-450F-F4DC-1503-53E7F6DD3DBE}"/>
              </a:ext>
            </a:extLst>
          </p:cNvPr>
          <p:cNvSpPr>
            <a:spLocks noGrp="1"/>
          </p:cNvSpPr>
          <p:nvPr>
            <p:ph type="title"/>
          </p:nvPr>
        </p:nvSpPr>
        <p:spPr>
          <a:xfrm>
            <a:off x="4159225" y="609600"/>
            <a:ext cx="5114776" cy="1320800"/>
          </a:xfrm>
        </p:spPr>
        <p:txBody>
          <a:bodyPr>
            <a:normAutofit/>
          </a:bodyPr>
          <a:lstStyle/>
          <a:p>
            <a:r>
              <a:rPr lang="en-US" b="1" dirty="0">
                <a:solidFill>
                  <a:srgbClr val="0070C0"/>
                </a:solidFill>
              </a:rPr>
              <a:t>Community</a:t>
            </a:r>
          </a:p>
        </p:txBody>
      </p:sp>
      <p:pic>
        <p:nvPicPr>
          <p:cNvPr id="6" name="Picture 5">
            <a:extLst>
              <a:ext uri="{FF2B5EF4-FFF2-40B4-BE49-F238E27FC236}">
                <a16:creationId xmlns:a16="http://schemas.microsoft.com/office/drawing/2014/main" id="{ED9CE40C-B607-1205-B11E-5F6B638A813C}"/>
              </a:ext>
            </a:extLst>
          </p:cNvPr>
          <p:cNvPicPr>
            <a:picLocks noChangeAspect="1"/>
          </p:cNvPicPr>
          <p:nvPr/>
        </p:nvPicPr>
        <p:blipFill>
          <a:blip r:embed="rId3">
            <a:alphaModFix/>
          </a:blip>
          <a:srcRect l="6647" r="5158" b="-1"/>
          <a:stretch>
            <a:fillRect/>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7" name="Picture 6">
            <a:extLst>
              <a:ext uri="{FF2B5EF4-FFF2-40B4-BE49-F238E27FC236}">
                <a16:creationId xmlns:a16="http://schemas.microsoft.com/office/drawing/2014/main" id="{7E7F95B3-C1C3-A9F3-173D-73546E3236A3}"/>
              </a:ext>
            </a:extLst>
          </p:cNvPr>
          <p:cNvPicPr>
            <a:picLocks noChangeAspect="1"/>
          </p:cNvPicPr>
          <p:nvPr/>
        </p:nvPicPr>
        <p:blipFill>
          <a:blip r:embed="rId4">
            <a:alphaModFix/>
          </a:blip>
          <a:srcRect l="4686" r="6797" b="1"/>
          <a:stretch>
            <a:fillRect/>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4" name="Picture 3">
            <a:extLst>
              <a:ext uri="{FF2B5EF4-FFF2-40B4-BE49-F238E27FC236}">
                <a16:creationId xmlns:a16="http://schemas.microsoft.com/office/drawing/2014/main" id="{036A69F0-2AD0-641C-9791-0FF2DEE84295}"/>
              </a:ext>
            </a:extLst>
          </p:cNvPr>
          <p:cNvPicPr>
            <a:picLocks noChangeAspect="1"/>
          </p:cNvPicPr>
          <p:nvPr/>
        </p:nvPicPr>
        <p:blipFill>
          <a:blip r:embed="rId5">
            <a:alphaModFix/>
          </a:blip>
          <a:srcRect l="1860" r="14226" b="-3"/>
          <a:stretch>
            <a:fillRect/>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18"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2A7FAC6-CFE1-7A7D-94ED-5098CA1190C9}"/>
              </a:ext>
            </a:extLst>
          </p:cNvPr>
          <p:cNvSpPr>
            <a:spLocks noGrp="1"/>
          </p:cNvSpPr>
          <p:nvPr>
            <p:ph idx="1"/>
          </p:nvPr>
        </p:nvSpPr>
        <p:spPr>
          <a:xfrm>
            <a:off x="3872951" y="1508965"/>
            <a:ext cx="6304362" cy="4826228"/>
          </a:xfrm>
        </p:spPr>
        <p:txBody>
          <a:bodyPr>
            <a:normAutofit/>
          </a:bodyPr>
          <a:lstStyle/>
          <a:p>
            <a:pPr marL="0" indent="0">
              <a:lnSpc>
                <a:spcPct val="90000"/>
              </a:lnSpc>
              <a:buNone/>
            </a:pPr>
            <a:r>
              <a:rPr lang="en-US" sz="2000" dirty="0"/>
              <a:t>As important now as it was in the past</a:t>
            </a:r>
          </a:p>
          <a:p>
            <a:pPr>
              <a:lnSpc>
                <a:spcPct val="90000"/>
              </a:lnSpc>
              <a:buFont typeface="Wingdings" panose="05000000000000000000" pitchFamily="2" charset="2"/>
              <a:buChar char="Ø"/>
            </a:pPr>
            <a:r>
              <a:rPr lang="en-US" sz="2000" dirty="0"/>
              <a:t>Sharing data and information to measure opportunities, needs, and progress</a:t>
            </a:r>
          </a:p>
          <a:p>
            <a:pPr>
              <a:lnSpc>
                <a:spcPct val="90000"/>
              </a:lnSpc>
              <a:buFont typeface="Wingdings" panose="05000000000000000000" pitchFamily="2" charset="2"/>
              <a:buChar char="Ø"/>
            </a:pPr>
            <a:r>
              <a:rPr lang="en-US" sz="2000" dirty="0"/>
              <a:t>Assisting in employment opportunities, financing and ability to purchase a home</a:t>
            </a:r>
          </a:p>
          <a:p>
            <a:pPr>
              <a:lnSpc>
                <a:spcPct val="90000"/>
              </a:lnSpc>
            </a:pPr>
            <a:endParaRPr lang="en-US" sz="2000" dirty="0"/>
          </a:p>
          <a:p>
            <a:pPr marL="0" indent="0">
              <a:lnSpc>
                <a:spcPct val="90000"/>
              </a:lnSpc>
              <a:buNone/>
            </a:pPr>
            <a:r>
              <a:rPr lang="en-US" sz="2000" dirty="0"/>
              <a:t>Community doesn’t end there, it continues after closing</a:t>
            </a:r>
          </a:p>
          <a:p>
            <a:pPr>
              <a:lnSpc>
                <a:spcPct val="90000"/>
              </a:lnSpc>
              <a:buFont typeface="Wingdings" panose="05000000000000000000" pitchFamily="2" charset="2"/>
              <a:buChar char="Ø"/>
            </a:pPr>
            <a:r>
              <a:rPr lang="en-US" sz="2000" dirty="0"/>
              <a:t>Helping buyer get through the first several critical years</a:t>
            </a:r>
          </a:p>
          <a:p>
            <a:pPr marL="0" indent="0">
              <a:lnSpc>
                <a:spcPct val="90000"/>
              </a:lnSpc>
              <a:buNone/>
            </a:pPr>
            <a:endParaRPr lang="en-US" sz="2000" dirty="0"/>
          </a:p>
          <a:p>
            <a:pPr marL="0" indent="0">
              <a:lnSpc>
                <a:spcPct val="90000"/>
              </a:lnSpc>
              <a:buNone/>
            </a:pPr>
            <a:r>
              <a:rPr lang="en-US" sz="2000" dirty="0"/>
              <a:t>Protections of community established by the Federal Government may no longer be available</a:t>
            </a:r>
          </a:p>
          <a:p>
            <a:pPr>
              <a:lnSpc>
                <a:spcPct val="90000"/>
              </a:lnSpc>
            </a:pPr>
            <a:endParaRPr lang="en-US" sz="1500" dirty="0"/>
          </a:p>
          <a:p>
            <a:pPr>
              <a:lnSpc>
                <a:spcPct val="90000"/>
              </a:lnSpc>
            </a:pPr>
            <a:endParaRPr lang="en-US" sz="1500" dirty="0"/>
          </a:p>
        </p:txBody>
      </p:sp>
    </p:spTree>
    <p:extLst>
      <p:ext uri="{BB962C8B-B14F-4D97-AF65-F5344CB8AC3E}">
        <p14:creationId xmlns:p14="http://schemas.microsoft.com/office/powerpoint/2010/main" val="1861731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DEA2-C7C2-13A7-9046-DDAB83AA9E6B}"/>
              </a:ext>
            </a:extLst>
          </p:cNvPr>
          <p:cNvSpPr>
            <a:spLocks noGrp="1"/>
          </p:cNvSpPr>
          <p:nvPr>
            <p:ph type="title"/>
          </p:nvPr>
        </p:nvSpPr>
        <p:spPr>
          <a:xfrm>
            <a:off x="221425" y="609600"/>
            <a:ext cx="9400796" cy="1320800"/>
          </a:xfrm>
        </p:spPr>
        <p:txBody>
          <a:bodyPr/>
          <a:lstStyle/>
          <a:p>
            <a:r>
              <a:rPr lang="en-US" b="1" dirty="0">
                <a:solidFill>
                  <a:srgbClr val="0070C0"/>
                </a:solidFill>
              </a:rPr>
              <a:t>Originations: Successful Loan Applications</a:t>
            </a:r>
          </a:p>
        </p:txBody>
      </p:sp>
      <p:graphicFrame>
        <p:nvGraphicFramePr>
          <p:cNvPr id="7" name="Content Placeholder 6">
            <a:extLst>
              <a:ext uri="{FF2B5EF4-FFF2-40B4-BE49-F238E27FC236}">
                <a16:creationId xmlns:a16="http://schemas.microsoft.com/office/drawing/2014/main" id="{5E8B086C-C7F4-131C-BEC5-8BBEB28D7F1D}"/>
              </a:ext>
            </a:extLst>
          </p:cNvPr>
          <p:cNvGraphicFramePr>
            <a:graphicFrameLocks noGrp="1"/>
          </p:cNvGraphicFramePr>
          <p:nvPr>
            <p:ph sz="half" idx="1"/>
            <p:extLst>
              <p:ext uri="{D42A27DB-BD31-4B8C-83A1-F6EECF244321}">
                <p14:modId xmlns:p14="http://schemas.microsoft.com/office/powerpoint/2010/main" val="1115554186"/>
              </p:ext>
            </p:extLst>
          </p:nvPr>
        </p:nvGraphicFramePr>
        <p:xfrm>
          <a:off x="430925" y="1883103"/>
          <a:ext cx="3526220" cy="3230880"/>
        </p:xfrm>
        <a:graphic>
          <a:graphicData uri="http://schemas.openxmlformats.org/drawingml/2006/table">
            <a:tbl>
              <a:tblPr firstRow="1" bandRow="1">
                <a:tableStyleId>{5C22544A-7EE6-4342-B048-85BDC9FD1C3A}</a:tableStyleId>
              </a:tblPr>
              <a:tblGrid>
                <a:gridCol w="683172">
                  <a:extLst>
                    <a:ext uri="{9D8B030D-6E8A-4147-A177-3AD203B41FA5}">
                      <a16:colId xmlns:a16="http://schemas.microsoft.com/office/drawing/2014/main" val="2152168159"/>
                    </a:ext>
                  </a:extLst>
                </a:gridCol>
                <a:gridCol w="1519294">
                  <a:extLst>
                    <a:ext uri="{9D8B030D-6E8A-4147-A177-3AD203B41FA5}">
                      <a16:colId xmlns:a16="http://schemas.microsoft.com/office/drawing/2014/main" val="1855592951"/>
                    </a:ext>
                  </a:extLst>
                </a:gridCol>
                <a:gridCol w="1323754">
                  <a:extLst>
                    <a:ext uri="{9D8B030D-6E8A-4147-A177-3AD203B41FA5}">
                      <a16:colId xmlns:a16="http://schemas.microsoft.com/office/drawing/2014/main" val="1917177919"/>
                    </a:ext>
                  </a:extLst>
                </a:gridCol>
              </a:tblGrid>
              <a:tr h="370840">
                <a:tc>
                  <a:txBody>
                    <a:bodyPr/>
                    <a:lstStyle/>
                    <a:p>
                      <a:r>
                        <a:rPr lang="en-US" dirty="0">
                          <a:solidFill>
                            <a:schemeClr val="tx1"/>
                          </a:solidFill>
                        </a:rPr>
                        <a:t>Year</a:t>
                      </a:r>
                    </a:p>
                  </a:txBody>
                  <a:tcPr/>
                </a:tc>
                <a:tc>
                  <a:txBody>
                    <a:bodyPr/>
                    <a:lstStyle/>
                    <a:p>
                      <a:r>
                        <a:rPr lang="en-US" dirty="0">
                          <a:solidFill>
                            <a:schemeClr val="tx1"/>
                          </a:solidFill>
                        </a:rPr>
                        <a:t>No. of applications</a:t>
                      </a:r>
                    </a:p>
                  </a:txBody>
                  <a:tcPr/>
                </a:tc>
                <a:tc>
                  <a:txBody>
                    <a:bodyPr/>
                    <a:lstStyle/>
                    <a:p>
                      <a:r>
                        <a:rPr lang="en-US" dirty="0">
                          <a:solidFill>
                            <a:schemeClr val="tx1"/>
                          </a:solidFill>
                        </a:rPr>
                        <a:t>Percent approved</a:t>
                      </a:r>
                    </a:p>
                  </a:txBody>
                  <a:tcPr/>
                </a:tc>
                <a:extLst>
                  <a:ext uri="{0D108BD9-81ED-4DB2-BD59-A6C34878D82A}">
                    <a16:rowId xmlns:a16="http://schemas.microsoft.com/office/drawing/2014/main" val="3706741219"/>
                  </a:ext>
                </a:extLst>
              </a:tr>
              <a:tr h="0">
                <a:tc>
                  <a:txBody>
                    <a:bodyPr/>
                    <a:lstStyle/>
                    <a:p>
                      <a:pPr algn="r"/>
                      <a:r>
                        <a:rPr lang="en-US" sz="1800" dirty="0"/>
                        <a:t>2018</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800" u="none" strike="noStrike" dirty="0">
                          <a:effectLst/>
                        </a:rPr>
                        <a:t>303,470</a:t>
                      </a:r>
                      <a:endParaRPr lang="en-US" sz="1800" b="0" i="0" u="none" strike="noStrike" dirty="0">
                        <a:solidFill>
                          <a:srgbClr val="000000"/>
                        </a:solidFill>
                        <a:effectLst/>
                        <a:latin typeface="Arial" panose="020B0604020202020204" pitchFamily="34" charset="0"/>
                      </a:endParaRPr>
                    </a:p>
                  </a:txBody>
                  <a:tcPr/>
                </a:tc>
                <a:tc>
                  <a:txBody>
                    <a:bodyPr/>
                    <a:lstStyle/>
                    <a:p>
                      <a:pPr algn="r" fontAlgn="b"/>
                      <a:r>
                        <a:rPr lang="en-US" sz="1800" u="none" strike="noStrike" dirty="0">
                          <a:effectLst/>
                        </a:rPr>
                        <a:t>0.48</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641911358"/>
                  </a:ext>
                </a:extLst>
              </a:tr>
              <a:tr h="370840">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b"/>
                      <a:r>
                        <a:rPr lang="en-US" sz="1800" b="0" i="0" u="none" strike="noStrike" dirty="0">
                          <a:solidFill>
                            <a:srgbClr val="000000"/>
                          </a:solidFill>
                          <a:effectLst/>
                          <a:latin typeface="+mj-lt"/>
                        </a:rPr>
                        <a:t>2019</a:t>
                      </a:r>
                    </a:p>
                  </a:txBody>
                  <a:tcPr marL="4763" marR="4763" marT="4763" marB="0" anchor="b"/>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ctr"/>
                      <a:r>
                        <a:rPr lang="en-US" sz="1800" u="none" strike="noStrike" dirty="0">
                          <a:effectLst/>
                          <a:latin typeface="+mj-lt"/>
                        </a:rPr>
                        <a:t>345,553</a:t>
                      </a:r>
                      <a:endParaRPr lang="en-US" sz="1800" b="0" i="0" u="none" strike="noStrike" dirty="0">
                        <a:solidFill>
                          <a:srgbClr val="000000"/>
                        </a:solidFill>
                        <a:effectLst/>
                        <a:latin typeface="+mj-lt"/>
                      </a:endParaRPr>
                    </a:p>
                  </a:txBody>
                  <a:tcPr marL="4763" marR="4763" marT="4763" marB="0" anchor="ctr"/>
                </a:tc>
                <a:tc>
                  <a:txBody>
                    <a:bodyPr/>
                    <a:lstStyle/>
                    <a:p>
                      <a:pPr algn="r" fontAlgn="b"/>
                      <a:r>
                        <a:rPr lang="en-US" sz="1800" u="none" strike="noStrike" dirty="0">
                          <a:effectLst/>
                        </a:rPr>
                        <a:t>0.51</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004046953"/>
                  </a:ext>
                </a:extLst>
              </a:tr>
              <a:tr h="370840">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b"/>
                      <a:r>
                        <a:rPr lang="en-US" sz="1800" u="none" strike="noStrike" dirty="0">
                          <a:effectLst/>
                          <a:latin typeface="+mj-lt"/>
                        </a:rPr>
                        <a:t>2020</a:t>
                      </a:r>
                      <a:endParaRPr lang="en-US" sz="1800" b="0" i="0" u="none" strike="noStrike" dirty="0">
                        <a:solidFill>
                          <a:srgbClr val="000000"/>
                        </a:solidFill>
                        <a:effectLst/>
                        <a:latin typeface="+mj-lt"/>
                      </a:endParaRPr>
                    </a:p>
                  </a:txBody>
                  <a:tcPr marL="4763" marR="4763" marT="4763" marB="0" anchor="b"/>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ctr"/>
                      <a:r>
                        <a:rPr lang="en-US" sz="1800" u="none" strike="noStrike" dirty="0">
                          <a:effectLst/>
                          <a:latin typeface="+mj-lt"/>
                        </a:rPr>
                        <a:t>452,405</a:t>
                      </a:r>
                      <a:endParaRPr lang="en-US" sz="1800" b="0" i="0" u="none" strike="noStrike" dirty="0">
                        <a:solidFill>
                          <a:srgbClr val="000000"/>
                        </a:solidFill>
                        <a:effectLst/>
                        <a:latin typeface="+mj-lt"/>
                      </a:endParaRPr>
                    </a:p>
                  </a:txBody>
                  <a:tcPr marL="4763" marR="4763" marT="4763" marB="0" anchor="ctr"/>
                </a:tc>
                <a:tc>
                  <a:txBody>
                    <a:bodyPr/>
                    <a:lstStyle/>
                    <a:p>
                      <a:pPr algn="r" fontAlgn="b"/>
                      <a:r>
                        <a:rPr lang="en-US" sz="1800" u="none" strike="noStrike" dirty="0">
                          <a:effectLst/>
                        </a:rPr>
                        <a:t>0.54</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12495251"/>
                  </a:ext>
                </a:extLst>
              </a:tr>
              <a:tr h="370840">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b"/>
                      <a:r>
                        <a:rPr lang="en-US" sz="1800" u="none" strike="noStrike" dirty="0">
                          <a:effectLst/>
                          <a:latin typeface="+mj-lt"/>
                        </a:rPr>
                        <a:t>2021</a:t>
                      </a:r>
                      <a:endParaRPr lang="en-US" sz="1800" b="0" i="0" u="none" strike="noStrike" dirty="0">
                        <a:solidFill>
                          <a:srgbClr val="000000"/>
                        </a:solidFill>
                        <a:effectLst/>
                        <a:latin typeface="+mj-lt"/>
                      </a:endParaRPr>
                    </a:p>
                  </a:txBody>
                  <a:tcPr marL="4763" marR="4763" marT="4763" marB="0" anchor="b"/>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ctr"/>
                      <a:r>
                        <a:rPr lang="en-US" sz="1800" u="none" strike="noStrike" dirty="0">
                          <a:effectLst/>
                          <a:latin typeface="+mj-lt"/>
                        </a:rPr>
                        <a:t>562,224</a:t>
                      </a:r>
                      <a:endParaRPr lang="en-US" sz="1800" b="0" i="0" u="none" strike="noStrike" dirty="0">
                        <a:solidFill>
                          <a:srgbClr val="000000"/>
                        </a:solidFill>
                        <a:effectLst/>
                        <a:latin typeface="+mj-lt"/>
                      </a:endParaRPr>
                    </a:p>
                  </a:txBody>
                  <a:tcPr marL="4763" marR="4763" marT="4763" marB="0" anchor="ctr"/>
                </a:tc>
                <a:tc>
                  <a:txBody>
                    <a:bodyPr/>
                    <a:lstStyle/>
                    <a:p>
                      <a:pPr algn="r" fontAlgn="b"/>
                      <a:r>
                        <a:rPr lang="en-US" sz="1800" u="none" strike="noStrike" dirty="0">
                          <a:effectLst/>
                        </a:rPr>
                        <a:t>0.56</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050843615"/>
                  </a:ext>
                </a:extLst>
              </a:tr>
              <a:tr h="370840">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b"/>
                      <a:r>
                        <a:rPr lang="en-US" sz="1800" u="none" strike="noStrike" dirty="0">
                          <a:effectLst/>
                          <a:latin typeface="+mj-lt"/>
                        </a:rPr>
                        <a:t>2022</a:t>
                      </a:r>
                      <a:endParaRPr lang="en-US" sz="1800" b="0" i="0" u="none" strike="noStrike" dirty="0">
                        <a:solidFill>
                          <a:srgbClr val="000000"/>
                        </a:solidFill>
                        <a:effectLst/>
                        <a:latin typeface="+mj-lt"/>
                      </a:endParaRPr>
                    </a:p>
                  </a:txBody>
                  <a:tcPr marL="4763" marR="4763" marT="4763" marB="0" anchor="b"/>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ctr"/>
                      <a:r>
                        <a:rPr lang="en-US" sz="1800" u="none" strike="noStrike" dirty="0">
                          <a:effectLst/>
                          <a:latin typeface="+mj-lt"/>
                        </a:rPr>
                        <a:t>406,946</a:t>
                      </a:r>
                      <a:endParaRPr lang="en-US" sz="1800" b="0" i="0" u="none" strike="noStrike" dirty="0">
                        <a:solidFill>
                          <a:srgbClr val="000000"/>
                        </a:solidFill>
                        <a:effectLst/>
                        <a:latin typeface="+mj-lt"/>
                      </a:endParaRPr>
                    </a:p>
                  </a:txBody>
                  <a:tcPr marL="4763" marR="4763" marT="4763" marB="0" anchor="ctr"/>
                </a:tc>
                <a:tc>
                  <a:txBody>
                    <a:bodyPr/>
                    <a:lstStyle/>
                    <a:p>
                      <a:pPr algn="r" fontAlgn="b"/>
                      <a:r>
                        <a:rPr lang="en-US" sz="1800" u="none" strike="noStrike" dirty="0">
                          <a:effectLst/>
                        </a:rPr>
                        <a:t>0.49</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258091499"/>
                  </a:ext>
                </a:extLst>
              </a:tr>
              <a:tr h="370840">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b"/>
                      <a:r>
                        <a:rPr lang="en-US" sz="1800" u="none" strike="noStrike" dirty="0">
                          <a:effectLst/>
                          <a:latin typeface="+mj-lt"/>
                        </a:rPr>
                        <a:t>2023</a:t>
                      </a:r>
                      <a:endParaRPr lang="en-US" sz="1800" b="0" i="0" u="none" strike="noStrike" dirty="0">
                        <a:solidFill>
                          <a:srgbClr val="000000"/>
                        </a:solidFill>
                        <a:effectLst/>
                        <a:latin typeface="+mj-lt"/>
                      </a:endParaRPr>
                    </a:p>
                  </a:txBody>
                  <a:tcPr marL="4763" marR="4763" marT="4763" marB="0" anchor="b"/>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r" fontAlgn="ctr"/>
                      <a:r>
                        <a:rPr lang="en-US" sz="1800" u="none" strike="noStrike" dirty="0">
                          <a:effectLst/>
                          <a:latin typeface="+mj-lt"/>
                        </a:rPr>
                        <a:t>293,051</a:t>
                      </a:r>
                      <a:endParaRPr lang="en-US" sz="1800" b="0" i="0" u="none" strike="noStrike" dirty="0">
                        <a:solidFill>
                          <a:srgbClr val="000000"/>
                        </a:solidFill>
                        <a:effectLst/>
                        <a:latin typeface="+mj-lt"/>
                      </a:endParaRPr>
                    </a:p>
                  </a:txBody>
                  <a:tcPr marL="4763" marR="4763" marT="4763" marB="0" anchor="ctr"/>
                </a:tc>
                <a:tc>
                  <a:txBody>
                    <a:bodyPr/>
                    <a:lstStyle/>
                    <a:p>
                      <a:pPr algn="r" fontAlgn="b"/>
                      <a:r>
                        <a:rPr lang="en-US" sz="1800" u="none" strike="noStrike" dirty="0">
                          <a:effectLst/>
                        </a:rPr>
                        <a:t>0.48</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54203113"/>
                  </a:ext>
                </a:extLst>
              </a:tr>
              <a:tr h="370840">
                <a:tc>
                  <a:txBody>
                    <a:bodyPr/>
                    <a:lstStyle/>
                    <a:p>
                      <a:pPr algn="r" fontAlgn="b"/>
                      <a:r>
                        <a:rPr lang="en-US" sz="1800" b="0" i="0" u="none" strike="noStrike" dirty="0">
                          <a:solidFill>
                            <a:srgbClr val="000000"/>
                          </a:solidFill>
                          <a:effectLst/>
                          <a:latin typeface="+mj-lt"/>
                        </a:rPr>
                        <a:t>2024</a:t>
                      </a:r>
                    </a:p>
                  </a:txBody>
                  <a:tcPr marL="4763" marR="4763" marT="4763" marB="0" anchor="b"/>
                </a:tc>
                <a:tc>
                  <a:txBody>
                    <a:bodyPr/>
                    <a:lstStyle/>
                    <a:p>
                      <a:pPr algn="r" fontAlgn="ctr"/>
                      <a:r>
                        <a:rPr lang="en-US" sz="1800" b="0" i="0" u="none" strike="noStrike" dirty="0">
                          <a:solidFill>
                            <a:srgbClr val="000000"/>
                          </a:solidFill>
                          <a:effectLst/>
                          <a:latin typeface="+mj-lt"/>
                        </a:rPr>
                        <a:t>308,744</a:t>
                      </a:r>
                    </a:p>
                  </a:txBody>
                  <a:tcPr marL="4763" marR="4763" marT="4763" marB="0" anchor="ctr"/>
                </a:tc>
                <a:tc>
                  <a:txBody>
                    <a:bodyPr/>
                    <a:lstStyle/>
                    <a:p>
                      <a:pPr algn="r" fontAlgn="b"/>
                      <a:r>
                        <a:rPr lang="en-US" sz="1800" u="none" strike="noStrike" dirty="0">
                          <a:effectLst/>
                        </a:rPr>
                        <a:t>0.48</a:t>
                      </a:r>
                      <a:endParaRPr lang="en-US" sz="18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053469347"/>
                  </a:ext>
                </a:extLst>
              </a:tr>
            </a:tbl>
          </a:graphicData>
        </a:graphic>
      </p:graphicFrame>
      <p:graphicFrame>
        <p:nvGraphicFramePr>
          <p:cNvPr id="9" name="Picture Placeholder 5">
            <a:extLst>
              <a:ext uri="{FF2B5EF4-FFF2-40B4-BE49-F238E27FC236}">
                <a16:creationId xmlns:a16="http://schemas.microsoft.com/office/drawing/2014/main" id="{314EAD10-7BF7-7103-B634-F98DAA0F1646}"/>
              </a:ext>
            </a:extLst>
          </p:cNvPr>
          <p:cNvGraphicFramePr>
            <a:graphicFrameLocks noGrp="1"/>
          </p:cNvGraphicFramePr>
          <p:nvPr>
            <p:ph sz="half" idx="2"/>
            <p:extLst>
              <p:ext uri="{D42A27DB-BD31-4B8C-83A1-F6EECF244321}">
                <p14:modId xmlns:p14="http://schemas.microsoft.com/office/powerpoint/2010/main" val="1331645570"/>
              </p:ext>
            </p:extLst>
          </p:nvPr>
        </p:nvGraphicFramePr>
        <p:xfrm>
          <a:off x="4251434" y="1796229"/>
          <a:ext cx="5370787" cy="4725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149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useBgFill="1">
        <p:nvSpPr>
          <p:cNvPr id="26" name="Rectangle 25">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71C0D962-906E-4E90-0785-85B87D9F0120}"/>
              </a:ext>
            </a:extLst>
          </p:cNvPr>
          <p:cNvSpPr>
            <a:spLocks noGrp="1"/>
          </p:cNvSpPr>
          <p:nvPr>
            <p:ph type="title"/>
          </p:nvPr>
        </p:nvSpPr>
        <p:spPr>
          <a:xfrm>
            <a:off x="1051559" y="586822"/>
            <a:ext cx="3932645" cy="1645920"/>
          </a:xfrm>
        </p:spPr>
        <p:txBody>
          <a:bodyPr vert="horz" lIns="91440" tIns="45720" rIns="91440" bIns="45720" rtlCol="0" anchor="ctr">
            <a:normAutofit/>
          </a:bodyPr>
          <a:lstStyle/>
          <a:p>
            <a:r>
              <a:rPr lang="en-US" b="1" dirty="0">
                <a:solidFill>
                  <a:srgbClr val="0070C0"/>
                </a:solidFill>
                <a:latin typeface="Trebuchet MS" panose="020B0603020202020204" pitchFamily="34" charset="0"/>
              </a:rPr>
              <a:t>Resiliency – </a:t>
            </a:r>
            <a:br>
              <a:rPr lang="en-US" b="1" dirty="0">
                <a:solidFill>
                  <a:srgbClr val="0070C0"/>
                </a:solidFill>
                <a:latin typeface="Trebuchet MS" panose="020B0603020202020204" pitchFamily="34" charset="0"/>
              </a:rPr>
            </a:br>
            <a:r>
              <a:rPr lang="en-US" b="1" dirty="0">
                <a:solidFill>
                  <a:srgbClr val="0070C0"/>
                </a:solidFill>
                <a:latin typeface="Trebuchet MS" panose="020B0603020202020204" pitchFamily="34" charset="0"/>
              </a:rPr>
              <a:t>Debt-to-Income Ratio</a:t>
            </a:r>
          </a:p>
        </p:txBody>
      </p:sp>
      <p:sp>
        <p:nvSpPr>
          <p:cNvPr id="27" name="Rectangle 26">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8" name="Rectangle 27">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ext Placeholder 3">
            <a:extLst>
              <a:ext uri="{FF2B5EF4-FFF2-40B4-BE49-F238E27FC236}">
                <a16:creationId xmlns:a16="http://schemas.microsoft.com/office/drawing/2014/main" id="{B3D309D0-C218-7E2C-38C0-7E2F98DD7085}"/>
              </a:ext>
            </a:extLst>
          </p:cNvPr>
          <p:cNvSpPr>
            <a:spLocks noGrp="1"/>
          </p:cNvSpPr>
          <p:nvPr>
            <p:ph type="body" sz="half" idx="2"/>
          </p:nvPr>
        </p:nvSpPr>
        <p:spPr>
          <a:xfrm>
            <a:off x="5250106" y="586822"/>
            <a:ext cx="6106742" cy="1645920"/>
          </a:xfrm>
        </p:spPr>
        <p:txBody>
          <a:bodyPr vert="horz" lIns="91440" tIns="45720" rIns="91440" bIns="45720" rtlCol="0" anchor="ctr">
            <a:normAutofit/>
          </a:bodyPr>
          <a:lstStyle/>
          <a:p>
            <a:pPr indent="-228600">
              <a:buFont typeface="Arial" panose="020B0604020202020204" pitchFamily="34" charset="0"/>
              <a:buChar char="•"/>
            </a:pPr>
            <a:endParaRPr lang="en-US" sz="1800" dirty="0"/>
          </a:p>
          <a:p>
            <a:r>
              <a:rPr lang="en-US" sz="2000" dirty="0">
                <a:latin typeface="Trebuchet MS" panose="020B0603020202020204" pitchFamily="34" charset="0"/>
              </a:rPr>
              <a:t>Financial Resiliency</a:t>
            </a:r>
            <a:r>
              <a:rPr lang="en-US" sz="2000" b="1" dirty="0">
                <a:latin typeface="Trebuchet MS" panose="020B0603020202020204" pitchFamily="34" charset="0"/>
              </a:rPr>
              <a:t>:   </a:t>
            </a:r>
            <a:r>
              <a:rPr lang="en-US" sz="2000" dirty="0">
                <a:latin typeface="Trebuchet MS" panose="020B0603020202020204" pitchFamily="34" charset="0"/>
              </a:rPr>
              <a:t>ability to bounce back from life-altering setbacks that impact our personal finances; ability to withstand money pressures</a:t>
            </a:r>
          </a:p>
        </p:txBody>
      </p:sp>
      <p:pic>
        <p:nvPicPr>
          <p:cNvPr id="10" name="Picture 9">
            <a:extLst>
              <a:ext uri="{FF2B5EF4-FFF2-40B4-BE49-F238E27FC236}">
                <a16:creationId xmlns:a16="http://schemas.microsoft.com/office/drawing/2014/main" id="{2458062D-E606-8D2D-77CD-13786E6C0012}"/>
              </a:ext>
            </a:extLst>
          </p:cNvPr>
          <p:cNvPicPr>
            <a:picLocks noChangeAspect="1"/>
          </p:cNvPicPr>
          <p:nvPr/>
        </p:nvPicPr>
        <p:blipFill>
          <a:blip r:embed="rId3"/>
          <a:stretch>
            <a:fillRect/>
          </a:stretch>
        </p:blipFill>
        <p:spPr>
          <a:xfrm>
            <a:off x="342195" y="3226167"/>
            <a:ext cx="5169964" cy="2908104"/>
          </a:xfrm>
          <a:prstGeom prst="rect">
            <a:avLst/>
          </a:prstGeom>
        </p:spPr>
      </p:pic>
      <p:graphicFrame>
        <p:nvGraphicFramePr>
          <p:cNvPr id="9" name="Content Placeholder 3">
            <a:extLst>
              <a:ext uri="{FF2B5EF4-FFF2-40B4-BE49-F238E27FC236}">
                <a16:creationId xmlns:a16="http://schemas.microsoft.com/office/drawing/2014/main" id="{E4C21732-DF31-3ED7-32CB-78406158B29B}"/>
              </a:ext>
            </a:extLst>
          </p:cNvPr>
          <p:cNvGraphicFramePr>
            <a:graphicFrameLocks noGrp="1"/>
          </p:cNvGraphicFramePr>
          <p:nvPr>
            <p:ph idx="1"/>
          </p:nvPr>
        </p:nvGraphicFramePr>
        <p:xfrm>
          <a:off x="5640947" y="2607972"/>
          <a:ext cx="6080920" cy="3315876"/>
        </p:xfrm>
        <a:graphic>
          <a:graphicData uri="http://schemas.openxmlformats.org/drawingml/2006/table">
            <a:tbl>
              <a:tblPr firstRow="1" bandRow="1">
                <a:solidFill>
                  <a:schemeClr val="tx1">
                    <a:lumMod val="75000"/>
                    <a:lumOff val="25000"/>
                  </a:schemeClr>
                </a:solidFill>
                <a:tableStyleId>{5C22544A-7EE6-4342-B048-85BDC9FD1C3A}</a:tableStyleId>
              </a:tblPr>
              <a:tblGrid>
                <a:gridCol w="156505">
                  <a:extLst>
                    <a:ext uri="{9D8B030D-6E8A-4147-A177-3AD203B41FA5}">
                      <a16:colId xmlns:a16="http://schemas.microsoft.com/office/drawing/2014/main" val="1671068862"/>
                    </a:ext>
                  </a:extLst>
                </a:gridCol>
                <a:gridCol w="1084658">
                  <a:extLst>
                    <a:ext uri="{9D8B030D-6E8A-4147-A177-3AD203B41FA5}">
                      <a16:colId xmlns:a16="http://schemas.microsoft.com/office/drawing/2014/main" val="2172802576"/>
                    </a:ext>
                  </a:extLst>
                </a:gridCol>
                <a:gridCol w="791022">
                  <a:extLst>
                    <a:ext uri="{9D8B030D-6E8A-4147-A177-3AD203B41FA5}">
                      <a16:colId xmlns:a16="http://schemas.microsoft.com/office/drawing/2014/main" val="1149263113"/>
                    </a:ext>
                  </a:extLst>
                </a:gridCol>
                <a:gridCol w="767052">
                  <a:extLst>
                    <a:ext uri="{9D8B030D-6E8A-4147-A177-3AD203B41FA5}">
                      <a16:colId xmlns:a16="http://schemas.microsoft.com/office/drawing/2014/main" val="3564430545"/>
                    </a:ext>
                  </a:extLst>
                </a:gridCol>
                <a:gridCol w="976791">
                  <a:extLst>
                    <a:ext uri="{9D8B030D-6E8A-4147-A177-3AD203B41FA5}">
                      <a16:colId xmlns:a16="http://schemas.microsoft.com/office/drawing/2014/main" val="2333099748"/>
                    </a:ext>
                  </a:extLst>
                </a:gridCol>
                <a:gridCol w="812632">
                  <a:extLst>
                    <a:ext uri="{9D8B030D-6E8A-4147-A177-3AD203B41FA5}">
                      <a16:colId xmlns:a16="http://schemas.microsoft.com/office/drawing/2014/main" val="937514873"/>
                    </a:ext>
                  </a:extLst>
                </a:gridCol>
                <a:gridCol w="778402">
                  <a:extLst>
                    <a:ext uri="{9D8B030D-6E8A-4147-A177-3AD203B41FA5}">
                      <a16:colId xmlns:a16="http://schemas.microsoft.com/office/drawing/2014/main" val="272251264"/>
                    </a:ext>
                  </a:extLst>
                </a:gridCol>
                <a:gridCol w="713858">
                  <a:extLst>
                    <a:ext uri="{9D8B030D-6E8A-4147-A177-3AD203B41FA5}">
                      <a16:colId xmlns:a16="http://schemas.microsoft.com/office/drawing/2014/main" val="3588597652"/>
                    </a:ext>
                  </a:extLst>
                </a:gridCol>
              </a:tblGrid>
              <a:tr h="682140">
                <a:tc gridSpan="2">
                  <a:txBody>
                    <a:bodyPr/>
                    <a:lstStyle/>
                    <a:p>
                      <a:pPr algn="l" fontAlgn="b"/>
                      <a:endParaRPr lang="en-US" sz="1400" b="1" i="0" u="none" strike="noStrike" cap="none" spc="0" dirty="0">
                        <a:solidFill>
                          <a:schemeClr val="bg1"/>
                        </a:solidFill>
                        <a:effectLst/>
                        <a:latin typeface="Calibri" panose="020F0502020204030204" pitchFamily="34" charset="0"/>
                      </a:endParaRPr>
                    </a:p>
                  </a:txBody>
                  <a:tcPr marL="56278" marR="4188" marT="16079" marB="120596" anchor="b">
                    <a:lnL w="12700" cmpd="sng">
                      <a:noFill/>
                    </a:lnL>
                    <a:lnR w="12700" cmpd="sng">
                      <a:noFill/>
                    </a:lnR>
                    <a:lnT w="9525" cap="flat" cmpd="sng" algn="ctr">
                      <a:noFill/>
                      <a:prstDash val="solid"/>
                    </a:lnT>
                    <a:lnB w="38100" cmpd="sng">
                      <a:noFill/>
                    </a:lnB>
                    <a:solidFill>
                      <a:schemeClr val="tx1">
                        <a:lumMod val="75000"/>
                        <a:lumOff val="25000"/>
                      </a:schemeClr>
                    </a:solidFill>
                  </a:tcPr>
                </a:tc>
                <a:tc hMerge="1">
                  <a:txBody>
                    <a:bodyPr/>
                    <a:lstStyle/>
                    <a:p>
                      <a:endParaRPr lang="en-US"/>
                    </a:p>
                  </a:txBody>
                  <a:tcPr/>
                </a:tc>
                <a:tc>
                  <a:txBody>
                    <a:bodyPr/>
                    <a:lstStyle/>
                    <a:p>
                      <a:pPr algn="l" fontAlgn="b"/>
                      <a:r>
                        <a:rPr lang="en-US" sz="1400" b="1" u="none" strike="noStrike" cap="none" spc="0">
                          <a:solidFill>
                            <a:schemeClr val="bg1"/>
                          </a:solidFill>
                          <a:effectLst/>
                        </a:rPr>
                        <a:t>Asian</a:t>
                      </a:r>
                      <a:endParaRPr lang="en-US" sz="1400" b="1" i="0" u="none" strike="noStrike" cap="none" spc="0">
                        <a:solidFill>
                          <a:schemeClr val="bg1"/>
                        </a:solidFill>
                        <a:effectLst/>
                        <a:latin typeface="Calibri" panose="020F0502020204030204" pitchFamily="34" charset="0"/>
                      </a:endParaRPr>
                    </a:p>
                  </a:txBody>
                  <a:tcPr marL="56278" marR="4188" marT="16079" marB="120596" anchor="b">
                    <a:lnL w="12700" cmpd="sng">
                      <a:noFill/>
                    </a:lnL>
                    <a:lnR w="12700" cmpd="sng">
                      <a:noFill/>
                    </a:lnR>
                    <a:lnT w="9525" cap="flat" cmpd="sng" algn="ctr">
                      <a:noFill/>
                      <a:prstDash val="solid"/>
                    </a:lnT>
                    <a:lnB w="38100" cmpd="sng">
                      <a:noFill/>
                    </a:lnB>
                    <a:solidFill>
                      <a:schemeClr val="tx1">
                        <a:lumMod val="75000"/>
                        <a:lumOff val="25000"/>
                      </a:schemeClr>
                    </a:solidFill>
                  </a:tcPr>
                </a:tc>
                <a:tc>
                  <a:txBody>
                    <a:bodyPr/>
                    <a:lstStyle/>
                    <a:p>
                      <a:pPr algn="l" fontAlgn="b"/>
                      <a:r>
                        <a:rPr lang="en-US" sz="1400" b="1" u="none" strike="noStrike" cap="none" spc="0">
                          <a:solidFill>
                            <a:schemeClr val="bg1"/>
                          </a:solidFill>
                          <a:effectLst/>
                        </a:rPr>
                        <a:t>Black</a:t>
                      </a:r>
                      <a:endParaRPr lang="en-US" sz="1400" b="1" i="0" u="none" strike="noStrike" cap="none" spc="0">
                        <a:solidFill>
                          <a:schemeClr val="bg1"/>
                        </a:solidFill>
                        <a:effectLst/>
                        <a:latin typeface="Calibri" panose="020F0502020204030204" pitchFamily="34" charset="0"/>
                      </a:endParaRPr>
                    </a:p>
                  </a:txBody>
                  <a:tcPr marL="56278" marR="4188" marT="16079" marB="120596" anchor="b">
                    <a:lnL w="12700" cmpd="sng">
                      <a:noFill/>
                    </a:lnL>
                    <a:lnR w="12700" cmpd="sng">
                      <a:noFill/>
                    </a:lnR>
                    <a:lnT w="9525" cap="flat" cmpd="sng" algn="ctr">
                      <a:noFill/>
                      <a:prstDash val="solid"/>
                    </a:lnT>
                    <a:lnB w="38100" cmpd="sng">
                      <a:noFill/>
                    </a:lnB>
                    <a:solidFill>
                      <a:schemeClr val="tx1">
                        <a:lumMod val="75000"/>
                        <a:lumOff val="25000"/>
                      </a:schemeClr>
                    </a:solidFill>
                  </a:tcPr>
                </a:tc>
                <a:tc>
                  <a:txBody>
                    <a:bodyPr/>
                    <a:lstStyle/>
                    <a:p>
                      <a:pPr algn="l" fontAlgn="b"/>
                      <a:r>
                        <a:rPr lang="en-US" sz="1400" b="1" u="none" strike="noStrike" cap="none" spc="0" dirty="0">
                          <a:solidFill>
                            <a:schemeClr val="bg1"/>
                          </a:solidFill>
                          <a:effectLst/>
                        </a:rPr>
                        <a:t>Hispanic</a:t>
                      </a:r>
                      <a:endParaRPr lang="en-US" sz="1400" b="1" i="0" u="none" strike="noStrike" cap="none" spc="0" dirty="0">
                        <a:solidFill>
                          <a:schemeClr val="bg1"/>
                        </a:solidFill>
                        <a:effectLst/>
                        <a:latin typeface="Calibri" panose="020F0502020204030204" pitchFamily="34" charset="0"/>
                      </a:endParaRPr>
                    </a:p>
                  </a:txBody>
                  <a:tcPr marL="56278" marR="4188" marT="16079" marB="120596" anchor="b">
                    <a:lnL w="12700" cmpd="sng">
                      <a:noFill/>
                    </a:lnL>
                    <a:lnR w="12700" cmpd="sng">
                      <a:noFill/>
                    </a:lnR>
                    <a:lnT w="9525" cap="flat" cmpd="sng" algn="ctr">
                      <a:noFill/>
                      <a:prstDash val="solid"/>
                    </a:lnT>
                    <a:lnB w="38100" cmpd="sng">
                      <a:noFill/>
                    </a:lnB>
                    <a:solidFill>
                      <a:schemeClr val="tx1">
                        <a:lumMod val="75000"/>
                        <a:lumOff val="25000"/>
                      </a:schemeClr>
                    </a:solidFill>
                  </a:tcPr>
                </a:tc>
                <a:tc>
                  <a:txBody>
                    <a:bodyPr/>
                    <a:lstStyle/>
                    <a:p>
                      <a:pPr algn="l" fontAlgn="b"/>
                      <a:r>
                        <a:rPr lang="en-US" sz="1400" b="1" u="none" strike="noStrike" cap="none" spc="0" dirty="0" err="1">
                          <a:solidFill>
                            <a:schemeClr val="bg1"/>
                          </a:solidFill>
                          <a:effectLst/>
                        </a:rPr>
                        <a:t>HoPi</a:t>
                      </a:r>
                      <a:endParaRPr lang="en-US" sz="1400" b="1" i="0" u="none" strike="noStrike" cap="none" spc="0" dirty="0">
                        <a:solidFill>
                          <a:schemeClr val="bg1"/>
                        </a:solidFill>
                        <a:effectLst/>
                        <a:latin typeface="Calibri" panose="020F0502020204030204" pitchFamily="34" charset="0"/>
                      </a:endParaRPr>
                    </a:p>
                  </a:txBody>
                  <a:tcPr marL="56278" marR="4188" marT="16079" marB="120596" anchor="b">
                    <a:lnL w="12700" cmpd="sng">
                      <a:noFill/>
                    </a:lnL>
                    <a:lnR w="12700" cmpd="sng">
                      <a:noFill/>
                    </a:lnR>
                    <a:lnT w="9525" cap="flat" cmpd="sng" algn="ctr">
                      <a:noFill/>
                      <a:prstDash val="solid"/>
                    </a:lnT>
                    <a:lnB w="38100" cmpd="sng">
                      <a:noFill/>
                    </a:lnB>
                    <a:solidFill>
                      <a:schemeClr val="tx1">
                        <a:lumMod val="75000"/>
                        <a:lumOff val="25000"/>
                      </a:schemeClr>
                    </a:solidFill>
                  </a:tcPr>
                </a:tc>
                <a:tc>
                  <a:txBody>
                    <a:bodyPr/>
                    <a:lstStyle/>
                    <a:p>
                      <a:pPr algn="l" fontAlgn="b"/>
                      <a:r>
                        <a:rPr lang="en-US" sz="1400" b="1" u="none" strike="noStrike" cap="none" spc="0" dirty="0">
                          <a:solidFill>
                            <a:schemeClr val="bg1"/>
                          </a:solidFill>
                          <a:effectLst/>
                        </a:rPr>
                        <a:t>Native Amer</a:t>
                      </a:r>
                      <a:endParaRPr lang="en-US" sz="1400" b="1" i="0" u="none" strike="noStrike" cap="none" spc="0" dirty="0">
                        <a:solidFill>
                          <a:schemeClr val="bg1"/>
                        </a:solidFill>
                        <a:effectLst/>
                        <a:latin typeface="Calibri" panose="020F0502020204030204" pitchFamily="34" charset="0"/>
                      </a:endParaRPr>
                    </a:p>
                  </a:txBody>
                  <a:tcPr marL="56278" marR="4188" marT="16079" marB="120596" anchor="b">
                    <a:lnL w="12700" cmpd="sng">
                      <a:noFill/>
                    </a:lnL>
                    <a:lnR w="12700" cmpd="sng">
                      <a:noFill/>
                    </a:lnR>
                    <a:lnT w="9525" cap="flat" cmpd="sng" algn="ctr">
                      <a:noFill/>
                      <a:prstDash val="solid"/>
                    </a:lnT>
                    <a:lnB w="38100" cmpd="sng">
                      <a:noFill/>
                    </a:lnB>
                    <a:solidFill>
                      <a:schemeClr val="tx1">
                        <a:lumMod val="75000"/>
                        <a:lumOff val="25000"/>
                      </a:schemeClr>
                    </a:solidFill>
                  </a:tcPr>
                </a:tc>
                <a:tc>
                  <a:txBody>
                    <a:bodyPr/>
                    <a:lstStyle/>
                    <a:p>
                      <a:pPr algn="l" fontAlgn="b"/>
                      <a:r>
                        <a:rPr lang="en-US" sz="1400" b="1" u="none" strike="noStrike" cap="none" spc="0" dirty="0">
                          <a:solidFill>
                            <a:schemeClr val="bg1"/>
                          </a:solidFill>
                          <a:effectLst/>
                        </a:rPr>
                        <a:t>White</a:t>
                      </a:r>
                      <a:endParaRPr lang="en-US" sz="1400" b="1" i="0" u="none" strike="noStrike" cap="none" spc="0" dirty="0">
                        <a:solidFill>
                          <a:schemeClr val="bg1"/>
                        </a:solidFill>
                        <a:effectLst/>
                        <a:latin typeface="Calibri" panose="020F0502020204030204" pitchFamily="34" charset="0"/>
                      </a:endParaRPr>
                    </a:p>
                  </a:txBody>
                  <a:tcPr marL="56278" marR="4188" marT="16079" marB="120596" anchor="b">
                    <a:lnL w="12700" cmpd="sng">
                      <a:noFill/>
                    </a:lnL>
                    <a:lnR w="12700" cmpd="sng">
                      <a:noFill/>
                    </a:lnR>
                    <a:lnT w="9525" cap="flat" cmpd="sng" algn="ctr">
                      <a:noFill/>
                      <a:prstDash val="solid"/>
                    </a:lnT>
                    <a:lnB w="38100" cmpd="sng">
                      <a:noFill/>
                    </a:lnB>
                    <a:solidFill>
                      <a:schemeClr val="tx1">
                        <a:lumMod val="75000"/>
                        <a:lumOff val="25000"/>
                      </a:schemeClr>
                    </a:solidFill>
                  </a:tcPr>
                </a:tc>
                <a:extLst>
                  <a:ext uri="{0D108BD9-81ED-4DB2-BD59-A6C34878D82A}">
                    <a16:rowId xmlns:a16="http://schemas.microsoft.com/office/drawing/2014/main" val="3869930547"/>
                  </a:ext>
                </a:extLst>
              </a:tr>
              <a:tr h="376248">
                <a:tc>
                  <a:txBody>
                    <a:bodyPr/>
                    <a:lstStyle/>
                    <a:p>
                      <a:pPr algn="l" fontAlgn="b"/>
                      <a:endParaRPr lang="en-US" sz="1100" b="0" i="0" u="none" strike="noStrike" cap="none" spc="0">
                        <a:solidFill>
                          <a:schemeClr val="bg1"/>
                        </a:solidFill>
                        <a:effectLst/>
                        <a:latin typeface="Calibri" panose="020F0502020204030204" pitchFamily="34" charset="0"/>
                      </a:endParaRPr>
                    </a:p>
                  </a:txBody>
                  <a:tcPr marL="56278" marR="4188" marT="16079" marB="120596" anchor="b">
                    <a:lnL w="12700" cap="flat" cmpd="sng" algn="ctr">
                      <a:solidFill>
                        <a:schemeClr val="bg1"/>
                      </a:solid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l" fontAlgn="t"/>
                      <a:r>
                        <a:rPr lang="en-US" sz="1400" u="none" strike="noStrike" cap="none" spc="0" dirty="0">
                          <a:solidFill>
                            <a:schemeClr val="bg1"/>
                          </a:solidFill>
                          <a:effectLst/>
                        </a:rPr>
                        <a:t>&lt;20%</a:t>
                      </a:r>
                      <a:endParaRPr lang="en-US" sz="1400" b="0" i="0" u="none" strike="noStrike" cap="none" spc="0" dirty="0">
                        <a:solidFill>
                          <a:schemeClr val="bg1"/>
                        </a:solidFill>
                        <a:effectLst/>
                        <a:latin typeface="Arial" panose="020B0604020202020204" pitchFamily="34" charset="0"/>
                      </a:endParaRPr>
                    </a:p>
                  </a:txBody>
                  <a:tcPr marL="56278" marR="4188" marT="16079" marB="120596">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dirty="0">
                          <a:solidFill>
                            <a:schemeClr val="bg1"/>
                          </a:solidFill>
                          <a:effectLst/>
                        </a:rPr>
                        <a:t>0.04</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0.02</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0.02</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0.03</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0.04</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0.04</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extLst>
                  <a:ext uri="{0D108BD9-81ED-4DB2-BD59-A6C34878D82A}">
                    <a16:rowId xmlns:a16="http://schemas.microsoft.com/office/drawing/2014/main" val="3188766256"/>
                  </a:ext>
                </a:extLst>
              </a:tr>
              <a:tr h="376248">
                <a:tc>
                  <a:txBody>
                    <a:bodyPr/>
                    <a:lstStyle/>
                    <a:p>
                      <a:pPr algn="l" fontAlgn="b"/>
                      <a:endParaRPr lang="en-US" sz="1100" b="0" i="0" u="none" strike="noStrike" cap="none" spc="0">
                        <a:solidFill>
                          <a:schemeClr val="bg1"/>
                        </a:solidFill>
                        <a:effectLst/>
                        <a:latin typeface="Calibri" panose="020F0502020204030204" pitchFamily="34" charset="0"/>
                      </a:endParaRPr>
                    </a:p>
                  </a:txBody>
                  <a:tcPr marL="56278" marR="4188" marT="16079" marB="120596" anchor="b">
                    <a:lnL w="12700" cap="flat" cmpd="sng" algn="ctr">
                      <a:solidFill>
                        <a:schemeClr val="bg1"/>
                      </a:solid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l" fontAlgn="t"/>
                      <a:r>
                        <a:rPr lang="en-US" sz="1400" u="none" strike="noStrike" cap="none" spc="0">
                          <a:solidFill>
                            <a:schemeClr val="bg1"/>
                          </a:solidFill>
                          <a:effectLst/>
                        </a:rPr>
                        <a:t>20%-&lt;30%</a:t>
                      </a:r>
                      <a:endParaRPr lang="en-US" sz="1400" b="0" i="0" u="none" strike="noStrike" cap="none" spc="0">
                        <a:solidFill>
                          <a:schemeClr val="bg1"/>
                        </a:solidFill>
                        <a:effectLst/>
                        <a:latin typeface="Arial" panose="020B0604020202020204" pitchFamily="34" charset="0"/>
                      </a:endParaRPr>
                    </a:p>
                  </a:txBody>
                  <a:tcPr marL="56278" marR="4188" marT="16079" marB="120596">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dirty="0">
                          <a:solidFill>
                            <a:schemeClr val="bg1"/>
                          </a:solidFill>
                          <a:effectLst/>
                        </a:rPr>
                        <a:t>0.12</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dirty="0">
                          <a:solidFill>
                            <a:schemeClr val="bg1"/>
                          </a:solidFill>
                          <a:effectLst/>
                        </a:rPr>
                        <a:t>0.08</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dirty="0">
                          <a:solidFill>
                            <a:schemeClr val="bg1"/>
                          </a:solidFill>
                          <a:effectLst/>
                        </a:rPr>
                        <a:t>0.08</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0.09</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0.11</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0.14</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extLst>
                  <a:ext uri="{0D108BD9-81ED-4DB2-BD59-A6C34878D82A}">
                    <a16:rowId xmlns:a16="http://schemas.microsoft.com/office/drawing/2014/main" val="3907695690"/>
                  </a:ext>
                </a:extLst>
              </a:tr>
              <a:tr h="376248">
                <a:tc>
                  <a:txBody>
                    <a:bodyPr/>
                    <a:lstStyle/>
                    <a:p>
                      <a:pPr algn="l" fontAlgn="b"/>
                      <a:endParaRPr lang="en-US" sz="1100" b="0" i="0" u="none" strike="noStrike" cap="none" spc="0">
                        <a:solidFill>
                          <a:schemeClr val="bg1"/>
                        </a:solidFill>
                        <a:effectLst/>
                        <a:latin typeface="Calibri" panose="020F0502020204030204" pitchFamily="34" charset="0"/>
                      </a:endParaRPr>
                    </a:p>
                  </a:txBody>
                  <a:tcPr marL="56278" marR="4188" marT="16079" marB="120596" anchor="b">
                    <a:lnL w="12700" cap="flat" cmpd="sng" algn="ctr">
                      <a:solidFill>
                        <a:schemeClr val="bg1"/>
                      </a:solid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l" fontAlgn="t"/>
                      <a:r>
                        <a:rPr lang="en-US" sz="1400" u="none" strike="noStrike" cap="none" spc="0">
                          <a:solidFill>
                            <a:schemeClr val="bg1"/>
                          </a:solidFill>
                          <a:effectLst/>
                        </a:rPr>
                        <a:t>30%-&lt;36%</a:t>
                      </a:r>
                      <a:endParaRPr lang="en-US" sz="1400" b="0" i="0" u="none" strike="noStrike" cap="none" spc="0">
                        <a:solidFill>
                          <a:schemeClr val="bg1"/>
                        </a:solidFill>
                        <a:effectLst/>
                        <a:latin typeface="Arial" panose="020B0604020202020204" pitchFamily="34" charset="0"/>
                      </a:endParaRPr>
                    </a:p>
                  </a:txBody>
                  <a:tcPr marL="56278" marR="4188" marT="16079" marB="120596">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0.14</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0.12</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dirty="0">
                          <a:solidFill>
                            <a:schemeClr val="bg1"/>
                          </a:solidFill>
                          <a:effectLst/>
                        </a:rPr>
                        <a:t>0.11</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dirty="0">
                          <a:solidFill>
                            <a:schemeClr val="bg1"/>
                          </a:solidFill>
                          <a:effectLst/>
                        </a:rPr>
                        <a:t>0.12</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0.14</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0.16</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extLst>
                  <a:ext uri="{0D108BD9-81ED-4DB2-BD59-A6C34878D82A}">
                    <a16:rowId xmlns:a16="http://schemas.microsoft.com/office/drawing/2014/main" val="8716492"/>
                  </a:ext>
                </a:extLst>
              </a:tr>
              <a:tr h="376248">
                <a:tc>
                  <a:txBody>
                    <a:bodyPr/>
                    <a:lstStyle/>
                    <a:p>
                      <a:pPr algn="l" fontAlgn="b"/>
                      <a:endParaRPr lang="en-US" sz="1100" b="0" i="0" u="none" strike="noStrike" cap="none" spc="0">
                        <a:solidFill>
                          <a:schemeClr val="bg1"/>
                        </a:solidFill>
                        <a:effectLst/>
                        <a:latin typeface="Calibri" panose="020F0502020204030204" pitchFamily="34" charset="0"/>
                      </a:endParaRPr>
                    </a:p>
                  </a:txBody>
                  <a:tcPr marL="56278" marR="4188" marT="16079" marB="120596" anchor="b">
                    <a:lnL w="12700" cap="flat" cmpd="sng" algn="ctr">
                      <a:solidFill>
                        <a:schemeClr val="bg1"/>
                      </a:solid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l" fontAlgn="t"/>
                      <a:r>
                        <a:rPr lang="en-US" sz="1400" u="none" strike="noStrike" cap="none" spc="0">
                          <a:solidFill>
                            <a:schemeClr val="bg1"/>
                          </a:solidFill>
                          <a:effectLst/>
                        </a:rPr>
                        <a:t>36%-&lt;44%</a:t>
                      </a:r>
                      <a:endParaRPr lang="en-US" sz="1400" b="0" i="0" u="none" strike="noStrike" cap="none" spc="0">
                        <a:solidFill>
                          <a:schemeClr val="bg1"/>
                        </a:solidFill>
                        <a:effectLst/>
                        <a:latin typeface="Arial" panose="020B0604020202020204" pitchFamily="34" charset="0"/>
                      </a:endParaRPr>
                    </a:p>
                  </a:txBody>
                  <a:tcPr marL="56278" marR="4188" marT="16079" marB="120596">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0.31</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dirty="0">
                          <a:solidFill>
                            <a:schemeClr val="bg1"/>
                          </a:solidFill>
                          <a:effectLst/>
                          <a:highlight>
                            <a:srgbClr val="FF00FF"/>
                          </a:highlight>
                        </a:rPr>
                        <a:t>0.31</a:t>
                      </a:r>
                      <a:endParaRPr lang="en-US" sz="1400" b="0" i="0" u="none" strike="noStrike" cap="none" spc="0" dirty="0">
                        <a:solidFill>
                          <a:schemeClr val="bg1"/>
                        </a:solidFill>
                        <a:effectLst/>
                        <a:highlight>
                          <a:srgbClr val="FF00FF"/>
                        </a:highligh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dirty="0">
                          <a:solidFill>
                            <a:schemeClr val="bg1"/>
                          </a:solidFill>
                          <a:effectLst/>
                        </a:rPr>
                        <a:t>0.30</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0.28</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dirty="0">
                          <a:solidFill>
                            <a:schemeClr val="bg1"/>
                          </a:solidFill>
                          <a:effectLst/>
                          <a:highlight>
                            <a:srgbClr val="FF00FF"/>
                          </a:highlight>
                        </a:rPr>
                        <a:t>0.33</a:t>
                      </a:r>
                      <a:endParaRPr lang="en-US" sz="1400" b="0" i="0" u="none" strike="noStrike" cap="none" spc="0" dirty="0">
                        <a:solidFill>
                          <a:schemeClr val="bg1"/>
                        </a:solidFill>
                        <a:effectLst/>
                        <a:highlight>
                          <a:srgbClr val="FF00FF"/>
                        </a:highligh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highlight>
                            <a:srgbClr val="FF00FF"/>
                          </a:highlight>
                        </a:rPr>
                        <a:t>0.32</a:t>
                      </a:r>
                      <a:endParaRPr lang="en-US" sz="1400" b="0" i="0" u="none" strike="noStrike" cap="none" spc="0">
                        <a:solidFill>
                          <a:schemeClr val="bg1"/>
                        </a:solidFill>
                        <a:effectLst/>
                        <a:highlight>
                          <a:srgbClr val="FF00FF"/>
                        </a:highligh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extLst>
                  <a:ext uri="{0D108BD9-81ED-4DB2-BD59-A6C34878D82A}">
                    <a16:rowId xmlns:a16="http://schemas.microsoft.com/office/drawing/2014/main" val="4077653921"/>
                  </a:ext>
                </a:extLst>
              </a:tr>
              <a:tr h="376248">
                <a:tc>
                  <a:txBody>
                    <a:bodyPr/>
                    <a:lstStyle/>
                    <a:p>
                      <a:pPr algn="l" fontAlgn="b"/>
                      <a:endParaRPr lang="en-US" sz="1100" b="0" i="0" u="none" strike="noStrike" cap="none" spc="0" dirty="0">
                        <a:solidFill>
                          <a:schemeClr val="bg1"/>
                        </a:solidFill>
                        <a:effectLst/>
                        <a:latin typeface="Calibri" panose="020F0502020204030204" pitchFamily="34" charset="0"/>
                      </a:endParaRPr>
                    </a:p>
                  </a:txBody>
                  <a:tcPr marL="56278" marR="4188" marT="16079" marB="120596" anchor="b">
                    <a:lnL w="12700" cap="flat" cmpd="sng" algn="ctr">
                      <a:solidFill>
                        <a:schemeClr val="bg1"/>
                      </a:solid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l" fontAlgn="t"/>
                      <a:r>
                        <a:rPr lang="en-US" sz="1400" u="none" strike="noStrike" cap="none" spc="0">
                          <a:solidFill>
                            <a:schemeClr val="bg1"/>
                          </a:solidFill>
                          <a:effectLst/>
                        </a:rPr>
                        <a:t>44%-&lt;50%</a:t>
                      </a:r>
                      <a:endParaRPr lang="en-US" sz="1400" b="0" i="0" u="none" strike="noStrike" cap="none" spc="0">
                        <a:solidFill>
                          <a:schemeClr val="bg1"/>
                        </a:solidFill>
                        <a:effectLst/>
                        <a:latin typeface="Arial" panose="020B0604020202020204" pitchFamily="34" charset="0"/>
                      </a:endParaRPr>
                    </a:p>
                  </a:txBody>
                  <a:tcPr marL="56278" marR="4188" marT="16079" marB="120596">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highlight>
                            <a:srgbClr val="FF00FF"/>
                          </a:highlight>
                        </a:rPr>
                        <a:t>0.33</a:t>
                      </a:r>
                      <a:endParaRPr lang="en-US" sz="1400" b="0" i="0" u="none" strike="noStrike" cap="none" spc="0">
                        <a:solidFill>
                          <a:schemeClr val="bg1"/>
                        </a:solidFill>
                        <a:effectLst/>
                        <a:highlight>
                          <a:srgbClr val="FF00FF"/>
                        </a:highligh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0.30</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dirty="0">
                          <a:solidFill>
                            <a:schemeClr val="bg1"/>
                          </a:solidFill>
                          <a:effectLst/>
                          <a:highlight>
                            <a:srgbClr val="FF00FF"/>
                          </a:highlight>
                        </a:rPr>
                        <a:t>0.36</a:t>
                      </a:r>
                      <a:endParaRPr lang="en-US" sz="1400" b="0" i="0" u="none" strike="noStrike" cap="none" spc="0" dirty="0">
                        <a:solidFill>
                          <a:schemeClr val="bg1"/>
                        </a:solidFill>
                        <a:effectLst/>
                        <a:highlight>
                          <a:srgbClr val="FF00FF"/>
                        </a:highligh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highlight>
                            <a:srgbClr val="FF00FF"/>
                          </a:highlight>
                        </a:rPr>
                        <a:t>0.33</a:t>
                      </a:r>
                      <a:endParaRPr lang="en-US" sz="1400" b="0" i="0" u="none" strike="noStrike" cap="none" spc="0">
                        <a:solidFill>
                          <a:schemeClr val="bg1"/>
                        </a:solidFill>
                        <a:effectLst/>
                        <a:highlight>
                          <a:srgbClr val="FF00FF"/>
                        </a:highligh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dirty="0">
                          <a:solidFill>
                            <a:schemeClr val="bg1"/>
                          </a:solidFill>
                          <a:effectLst/>
                        </a:rPr>
                        <a:t>0.28</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0.27</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extLst>
                  <a:ext uri="{0D108BD9-81ED-4DB2-BD59-A6C34878D82A}">
                    <a16:rowId xmlns:a16="http://schemas.microsoft.com/office/drawing/2014/main" val="1668214377"/>
                  </a:ext>
                </a:extLst>
              </a:tr>
              <a:tr h="376248">
                <a:tc>
                  <a:txBody>
                    <a:bodyPr/>
                    <a:lstStyle/>
                    <a:p>
                      <a:pPr algn="l" fontAlgn="b"/>
                      <a:endParaRPr lang="en-US" sz="1100" b="0" i="0" u="none" strike="noStrike" cap="none" spc="0" dirty="0">
                        <a:solidFill>
                          <a:schemeClr val="bg1"/>
                        </a:solidFill>
                        <a:effectLst/>
                        <a:latin typeface="Calibri" panose="020F0502020204030204" pitchFamily="34" charset="0"/>
                      </a:endParaRPr>
                    </a:p>
                  </a:txBody>
                  <a:tcPr marL="56278" marR="4188" marT="16079" marB="120596" anchor="b">
                    <a:lnL w="12700" cap="flat" cmpd="sng" algn="ctr">
                      <a:solidFill>
                        <a:schemeClr val="bg1"/>
                      </a:solid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l" fontAlgn="t"/>
                      <a:r>
                        <a:rPr lang="en-US" sz="1400" u="none" strike="noStrike" cap="none" spc="0">
                          <a:solidFill>
                            <a:schemeClr val="bg1"/>
                          </a:solidFill>
                          <a:effectLst/>
                        </a:rPr>
                        <a:t>50%-60%</a:t>
                      </a:r>
                      <a:endParaRPr lang="en-US" sz="1400" b="0" i="0" u="none" strike="noStrike" cap="none" spc="0">
                        <a:solidFill>
                          <a:schemeClr val="bg1"/>
                        </a:solidFill>
                        <a:effectLst/>
                        <a:latin typeface="Arial" panose="020B0604020202020204" pitchFamily="34" charset="0"/>
                      </a:endParaRPr>
                    </a:p>
                  </a:txBody>
                  <a:tcPr marL="56278" marR="4188" marT="16079" marB="120596">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0.06</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0.15</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0.13</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0.14</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a:solidFill>
                            <a:schemeClr val="bg1"/>
                          </a:solidFill>
                          <a:effectLst/>
                        </a:rPr>
                        <a:t>0.10</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r" fontAlgn="b"/>
                      <a:r>
                        <a:rPr lang="en-US" sz="1400" u="none" strike="noStrike" cap="none" spc="0" dirty="0">
                          <a:solidFill>
                            <a:schemeClr val="bg1"/>
                          </a:solidFill>
                          <a:effectLst/>
                        </a:rPr>
                        <a:t>0.07</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extLst>
                  <a:ext uri="{0D108BD9-81ED-4DB2-BD59-A6C34878D82A}">
                    <a16:rowId xmlns:a16="http://schemas.microsoft.com/office/drawing/2014/main" val="3535239555"/>
                  </a:ext>
                </a:extLst>
              </a:tr>
              <a:tr h="376248">
                <a:tc>
                  <a:txBody>
                    <a:bodyPr/>
                    <a:lstStyle/>
                    <a:p>
                      <a:pPr algn="l" fontAlgn="b"/>
                      <a:endParaRPr lang="en-US" sz="1100" b="0" i="0" u="none" strike="noStrike" cap="none" spc="0">
                        <a:solidFill>
                          <a:schemeClr val="bg1"/>
                        </a:solidFill>
                        <a:effectLst/>
                        <a:latin typeface="Calibri" panose="020F0502020204030204" pitchFamily="34" charset="0"/>
                      </a:endParaRPr>
                    </a:p>
                  </a:txBody>
                  <a:tcPr marL="56278" marR="4188" marT="16079" marB="120596" anchor="b">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l" fontAlgn="t"/>
                      <a:r>
                        <a:rPr lang="en-US" sz="1400" u="none" strike="noStrike" cap="none" spc="0">
                          <a:solidFill>
                            <a:schemeClr val="bg1"/>
                          </a:solidFill>
                          <a:effectLst/>
                        </a:rPr>
                        <a:t>&gt;60%</a:t>
                      </a:r>
                      <a:endParaRPr lang="en-US" sz="1400" b="0" i="0" u="none" strike="noStrike" cap="none" spc="0">
                        <a:solidFill>
                          <a:schemeClr val="bg1"/>
                        </a:solidFill>
                        <a:effectLst/>
                        <a:latin typeface="Arial" panose="020B0604020202020204" pitchFamily="34" charset="0"/>
                      </a:endParaRPr>
                    </a:p>
                  </a:txBody>
                  <a:tcPr marL="56278" marR="4188" marT="16079" marB="120596">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0.01</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0.01</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0.01</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0.01</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r" fontAlgn="b"/>
                      <a:r>
                        <a:rPr lang="en-US" sz="1400" u="none" strike="noStrike" cap="none" spc="0">
                          <a:solidFill>
                            <a:schemeClr val="bg1"/>
                          </a:solidFill>
                          <a:effectLst/>
                        </a:rPr>
                        <a:t>0.01</a:t>
                      </a:r>
                      <a:endParaRPr lang="en-US" sz="1400" b="0" i="0" u="none" strike="noStrike" cap="none" spc="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r" fontAlgn="b"/>
                      <a:r>
                        <a:rPr lang="en-US" sz="1400" u="none" strike="noStrike" cap="none" spc="0" dirty="0">
                          <a:solidFill>
                            <a:schemeClr val="bg1"/>
                          </a:solidFill>
                          <a:effectLst/>
                        </a:rPr>
                        <a:t>0.01</a:t>
                      </a:r>
                      <a:endParaRPr lang="en-US" sz="1400" b="0" i="0" u="none" strike="noStrike" cap="none" spc="0" dirty="0">
                        <a:solidFill>
                          <a:schemeClr val="bg1"/>
                        </a:solidFill>
                        <a:effectLst/>
                        <a:latin typeface="Calibri" panose="020F0502020204030204" pitchFamily="34" charset="0"/>
                      </a:endParaRPr>
                    </a:p>
                  </a:txBody>
                  <a:tcPr marL="56278" marR="4188" marT="16079" marB="120596" anchor="b">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3701108334"/>
                  </a:ext>
                </a:extLst>
              </a:tr>
            </a:tbl>
          </a:graphicData>
        </a:graphic>
      </p:graphicFrame>
    </p:spTree>
    <p:extLst>
      <p:ext uri="{BB962C8B-B14F-4D97-AF65-F5344CB8AC3E}">
        <p14:creationId xmlns:p14="http://schemas.microsoft.com/office/powerpoint/2010/main" val="375246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D00F-6A4A-636B-2A56-788F542265CF}"/>
              </a:ext>
            </a:extLst>
          </p:cNvPr>
          <p:cNvSpPr>
            <a:spLocks noGrp="1"/>
          </p:cNvSpPr>
          <p:nvPr>
            <p:ph type="title"/>
          </p:nvPr>
        </p:nvSpPr>
        <p:spPr>
          <a:xfrm>
            <a:off x="677334" y="609600"/>
            <a:ext cx="8596668" cy="1320800"/>
          </a:xfrm>
        </p:spPr>
        <p:txBody>
          <a:bodyPr anchor="t">
            <a:normAutofit/>
          </a:bodyPr>
          <a:lstStyle/>
          <a:p>
            <a:r>
              <a:rPr lang="en-US" b="1" dirty="0">
                <a:solidFill>
                  <a:srgbClr val="0070C0"/>
                </a:solidFill>
              </a:rPr>
              <a:t>African American Women Can Build Wealth Through Real Estate</a:t>
            </a:r>
          </a:p>
        </p:txBody>
      </p:sp>
      <p:sp>
        <p:nvSpPr>
          <p:cNvPr id="3" name="Content Placeholder 2">
            <a:extLst>
              <a:ext uri="{FF2B5EF4-FFF2-40B4-BE49-F238E27FC236}">
                <a16:creationId xmlns:a16="http://schemas.microsoft.com/office/drawing/2014/main" id="{08CE30E9-E181-7B47-C31A-A0EE8A708FA7}"/>
              </a:ext>
            </a:extLst>
          </p:cNvPr>
          <p:cNvSpPr>
            <a:spLocks noGrp="1"/>
          </p:cNvSpPr>
          <p:nvPr>
            <p:ph idx="1"/>
          </p:nvPr>
        </p:nvSpPr>
        <p:spPr>
          <a:xfrm>
            <a:off x="677333" y="2160589"/>
            <a:ext cx="5450617" cy="3880773"/>
          </a:xfrm>
        </p:spPr>
        <p:txBody>
          <a:bodyPr>
            <a:normAutofit lnSpcReduction="10000"/>
          </a:bodyPr>
          <a:lstStyle/>
          <a:p>
            <a:pPr>
              <a:lnSpc>
                <a:spcPct val="90000"/>
              </a:lnSpc>
              <a:buFont typeface="Wingdings" panose="05000000000000000000" pitchFamily="2" charset="2"/>
              <a:buChar char="Ø"/>
            </a:pPr>
            <a:r>
              <a:rPr lang="en-US" sz="2000" dirty="0"/>
              <a:t>Real Estate is an investment that can yield significant returns over time.</a:t>
            </a:r>
          </a:p>
          <a:p>
            <a:pPr>
              <a:lnSpc>
                <a:spcPct val="90000"/>
              </a:lnSpc>
              <a:buFont typeface="Wingdings" panose="05000000000000000000" pitchFamily="2" charset="2"/>
              <a:buChar char="Ø"/>
            </a:pPr>
            <a:r>
              <a:rPr lang="en-US" sz="2000" dirty="0"/>
              <a:t>Real Estate can be passed down through generations.</a:t>
            </a:r>
          </a:p>
          <a:p>
            <a:pPr>
              <a:lnSpc>
                <a:spcPct val="90000"/>
              </a:lnSpc>
              <a:buFont typeface="Wingdings" panose="05000000000000000000" pitchFamily="2" charset="2"/>
              <a:buChar char="Ø"/>
            </a:pPr>
            <a:r>
              <a:rPr lang="en-US" sz="2000" dirty="0"/>
              <a:t>Real estate provides a level of stability compared to more volatile markets like stocks because of its  tendency to appreciate over time.</a:t>
            </a:r>
          </a:p>
          <a:p>
            <a:pPr>
              <a:lnSpc>
                <a:spcPct val="90000"/>
              </a:lnSpc>
              <a:buFont typeface="Wingdings" panose="05000000000000000000" pitchFamily="2" charset="2"/>
              <a:buChar char="Ø"/>
            </a:pPr>
            <a:r>
              <a:rPr lang="en-US" sz="2000" dirty="0"/>
              <a:t>Paying down the mortgage builds equity that strengthens your financial position and can be leveraged for further investment, serving as a stepping-stone to greater financial prosperity.</a:t>
            </a:r>
          </a:p>
          <a:p>
            <a:pPr>
              <a:lnSpc>
                <a:spcPct val="90000"/>
              </a:lnSpc>
            </a:pPr>
            <a:endParaRPr lang="en-US" dirty="0"/>
          </a:p>
        </p:txBody>
      </p:sp>
      <p:pic>
        <p:nvPicPr>
          <p:cNvPr id="5" name="Picture 4">
            <a:extLst>
              <a:ext uri="{FF2B5EF4-FFF2-40B4-BE49-F238E27FC236}">
                <a16:creationId xmlns:a16="http://schemas.microsoft.com/office/drawing/2014/main" id="{C8BDCA44-343F-CFBD-4045-8B7E9BD0D4BE}"/>
              </a:ext>
            </a:extLst>
          </p:cNvPr>
          <p:cNvPicPr>
            <a:picLocks noChangeAspect="1"/>
          </p:cNvPicPr>
          <p:nvPr/>
        </p:nvPicPr>
        <p:blipFill>
          <a:blip r:embed="rId3"/>
          <a:srcRect l="21626" r="22874" b="-1"/>
          <a:stretch>
            <a:fillRect/>
          </a:stretch>
        </p:blipFill>
        <p:spPr>
          <a:xfrm>
            <a:off x="6127951" y="2159000"/>
            <a:ext cx="3145536" cy="3882362"/>
          </a:xfrm>
          <a:prstGeom prst="rect">
            <a:avLst/>
          </a:prstGeom>
        </p:spPr>
      </p:pic>
    </p:spTree>
    <p:extLst>
      <p:ext uri="{BB962C8B-B14F-4D97-AF65-F5344CB8AC3E}">
        <p14:creationId xmlns:p14="http://schemas.microsoft.com/office/powerpoint/2010/main" val="643509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BF0A-11ED-6B61-89F0-96126BDC21DA}"/>
              </a:ext>
            </a:extLst>
          </p:cNvPr>
          <p:cNvSpPr>
            <a:spLocks noGrp="1"/>
          </p:cNvSpPr>
          <p:nvPr>
            <p:ph type="title"/>
          </p:nvPr>
        </p:nvSpPr>
        <p:spPr>
          <a:xfrm>
            <a:off x="2849562" y="609600"/>
            <a:ext cx="6424440" cy="1320800"/>
          </a:xfrm>
        </p:spPr>
        <p:txBody>
          <a:bodyPr>
            <a:normAutofit/>
          </a:bodyPr>
          <a:lstStyle/>
          <a:p>
            <a:pPr>
              <a:lnSpc>
                <a:spcPct val="90000"/>
              </a:lnSpc>
            </a:pPr>
            <a:r>
              <a:rPr lang="en-US" sz="3100" b="1" dirty="0">
                <a:solidFill>
                  <a:srgbClr val="0070C0"/>
                </a:solidFill>
              </a:rPr>
              <a:t>African American Women Can Build Wealth Through Real Estate</a:t>
            </a:r>
          </a:p>
        </p:txBody>
      </p:sp>
      <p:pic>
        <p:nvPicPr>
          <p:cNvPr id="2084" name="Picture 2083" descr="Four wooden houses with different sizes">
            <a:extLst>
              <a:ext uri="{FF2B5EF4-FFF2-40B4-BE49-F238E27FC236}">
                <a16:creationId xmlns:a16="http://schemas.microsoft.com/office/drawing/2014/main" id="{6744200D-5F6B-BDFC-335F-A1CEF87D995A}"/>
              </a:ext>
            </a:extLst>
          </p:cNvPr>
          <p:cNvPicPr>
            <a:picLocks noChangeAspect="1"/>
          </p:cNvPicPr>
          <p:nvPr/>
        </p:nvPicPr>
        <p:blipFill>
          <a:blip r:embed="rId2"/>
          <a:srcRect l="45865" r="27562"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2088" name="Isosceles Triangle 2087">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DAC083F-3B42-E68A-D645-6625134B0F18}"/>
              </a:ext>
            </a:extLst>
          </p:cNvPr>
          <p:cNvSpPr>
            <a:spLocks noGrp="1"/>
          </p:cNvSpPr>
          <p:nvPr>
            <p:ph idx="1"/>
          </p:nvPr>
        </p:nvSpPr>
        <p:spPr>
          <a:xfrm>
            <a:off x="2849562" y="2160589"/>
            <a:ext cx="6424440" cy="3880773"/>
          </a:xfrm>
        </p:spPr>
        <p:txBody>
          <a:bodyPr>
            <a:normAutofit/>
          </a:bodyPr>
          <a:lstStyle/>
          <a:p>
            <a:pPr>
              <a:buFont typeface="Wingdings" panose="05000000000000000000" pitchFamily="2" charset="2"/>
              <a:buChar char="Ø"/>
            </a:pPr>
            <a:r>
              <a:rPr lang="en-US" sz="2000" dirty="0"/>
              <a:t>Real Estate can provide a comfortable retirement, covering living expenses.</a:t>
            </a:r>
          </a:p>
          <a:p>
            <a:pPr>
              <a:buFont typeface="Wingdings" panose="05000000000000000000" pitchFamily="2" charset="2"/>
              <a:buChar char="Ø"/>
            </a:pPr>
            <a:r>
              <a:rPr lang="en-US" sz="2000" dirty="0"/>
              <a:t>During challenging economic times, real estate can be a resilient asset, offering a shield against the damaging effects of inflation. As the cost –of- living increases, often property values and rental incomes also increase.</a:t>
            </a:r>
          </a:p>
          <a:p>
            <a:pPr>
              <a:buFont typeface="Wingdings" panose="05000000000000000000" pitchFamily="2" charset="2"/>
              <a:buChar char="Ø"/>
            </a:pPr>
            <a:r>
              <a:rPr lang="en-US" sz="2000" dirty="0"/>
              <a:t>Real Estate has a variety of tax advantages from deductions on mortgage interest to depreciation benefits.</a:t>
            </a:r>
          </a:p>
          <a:p>
            <a:endParaRPr lang="en-US" dirty="0"/>
          </a:p>
        </p:txBody>
      </p:sp>
    </p:spTree>
    <p:extLst>
      <p:ext uri="{BB962C8B-B14F-4D97-AF65-F5344CB8AC3E}">
        <p14:creationId xmlns:p14="http://schemas.microsoft.com/office/powerpoint/2010/main" val="365911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3" name="Rectangle 2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3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Freeform: Shape 4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B90F9C-263F-EA31-4654-32DC42769E92}"/>
              </a:ext>
            </a:extLst>
          </p:cNvPr>
          <p:cNvSpPr>
            <a:spLocks noGrp="1"/>
          </p:cNvSpPr>
          <p:nvPr>
            <p:ph type="title"/>
          </p:nvPr>
        </p:nvSpPr>
        <p:spPr>
          <a:xfrm>
            <a:off x="6639031" y="609600"/>
            <a:ext cx="5055681" cy="2227730"/>
          </a:xfrm>
        </p:spPr>
        <p:txBody>
          <a:bodyPr vert="horz" lIns="91440" tIns="45720" rIns="91440" bIns="45720" rtlCol="0" anchor="ctr">
            <a:normAutofit/>
          </a:bodyPr>
          <a:lstStyle/>
          <a:p>
            <a:pPr marL="285750" indent="-285750"/>
            <a:r>
              <a:rPr lang="en-US" sz="3600" b="1" dirty="0">
                <a:solidFill>
                  <a:schemeClr val="tx1"/>
                </a:solidFill>
              </a:rPr>
              <a:t>Loan-To-Value:  </a:t>
            </a:r>
            <a:br>
              <a:rPr lang="en-US" sz="3600" b="1" dirty="0">
                <a:solidFill>
                  <a:schemeClr val="tx1"/>
                </a:solidFill>
              </a:rPr>
            </a:br>
            <a:r>
              <a:rPr lang="en-US" sz="3600" b="1" dirty="0">
                <a:solidFill>
                  <a:schemeClr val="tx1"/>
                </a:solidFill>
              </a:rPr>
              <a:t>It’s an Equity Issue</a:t>
            </a:r>
          </a:p>
        </p:txBody>
      </p:sp>
      <p:sp>
        <p:nvSpPr>
          <p:cNvPr id="4" name="Text Placeholder 3">
            <a:extLst>
              <a:ext uri="{FF2B5EF4-FFF2-40B4-BE49-F238E27FC236}">
                <a16:creationId xmlns:a16="http://schemas.microsoft.com/office/drawing/2014/main" id="{3F693081-A239-38B5-4EE1-E1BC499764A3}"/>
              </a:ext>
            </a:extLst>
          </p:cNvPr>
          <p:cNvSpPr>
            <a:spLocks noGrp="1"/>
          </p:cNvSpPr>
          <p:nvPr>
            <p:ph type="body" sz="half" idx="2"/>
          </p:nvPr>
        </p:nvSpPr>
        <p:spPr>
          <a:xfrm>
            <a:off x="7181725" y="2837329"/>
            <a:ext cx="4512988" cy="3317938"/>
          </a:xfrm>
        </p:spPr>
        <p:txBody>
          <a:bodyPr vert="horz" lIns="91440" tIns="45720" rIns="91440" bIns="45720" rtlCol="0" anchor="t">
            <a:normAutofit/>
          </a:bodyPr>
          <a:lstStyle/>
          <a:p>
            <a:pPr marL="342900" indent="-342900">
              <a:buFont typeface="Wingdings" panose="05000000000000000000" pitchFamily="2" charset="2"/>
              <a:buChar char="Ø"/>
            </a:pPr>
            <a:r>
              <a:rPr lang="en-US" sz="2000" dirty="0">
                <a:solidFill>
                  <a:schemeClr val="tx1"/>
                </a:solidFill>
              </a:rPr>
              <a:t>African American women have the highest  loan to value ratios</a:t>
            </a:r>
          </a:p>
          <a:p>
            <a:pPr marL="343037" indent="-342900">
              <a:buFont typeface="Wingdings" panose="05000000000000000000" pitchFamily="2" charset="2"/>
              <a:buChar char="Ø"/>
            </a:pPr>
            <a:r>
              <a:rPr lang="en-US" sz="2000" dirty="0">
                <a:solidFill>
                  <a:schemeClr val="tx1"/>
                </a:solidFill>
              </a:rPr>
              <a:t>They purchase homes with the lowest values.  Yet, they have taken out the second highest loan amounts.</a:t>
            </a:r>
          </a:p>
          <a:p>
            <a:pPr>
              <a:buFont typeface="Wingdings 3" charset="2"/>
              <a:buChar char=""/>
            </a:pPr>
            <a:endParaRPr lang="en-US" dirty="0">
              <a:solidFill>
                <a:srgbClr val="FFFFFF"/>
              </a:solidFill>
            </a:endParaRPr>
          </a:p>
        </p:txBody>
      </p:sp>
      <p:graphicFrame>
        <p:nvGraphicFramePr>
          <p:cNvPr id="6" name="Content Placeholder 5">
            <a:extLst>
              <a:ext uri="{FF2B5EF4-FFF2-40B4-BE49-F238E27FC236}">
                <a16:creationId xmlns:a16="http://schemas.microsoft.com/office/drawing/2014/main" id="{60468D28-8FB8-4C12-2B73-A5360F66D135}"/>
              </a:ext>
            </a:extLst>
          </p:cNvPr>
          <p:cNvGraphicFramePr>
            <a:graphicFrameLocks noGrp="1"/>
          </p:cNvGraphicFramePr>
          <p:nvPr>
            <p:ph idx="1"/>
            <p:extLst>
              <p:ext uri="{D42A27DB-BD31-4B8C-83A1-F6EECF244321}">
                <p14:modId xmlns:p14="http://schemas.microsoft.com/office/powerpoint/2010/main" val="2703007777"/>
              </p:ext>
            </p:extLst>
          </p:nvPr>
        </p:nvGraphicFramePr>
        <p:xfrm>
          <a:off x="220717" y="2364828"/>
          <a:ext cx="5773653" cy="2375339"/>
        </p:xfrm>
        <a:graphic>
          <a:graphicData uri="http://schemas.openxmlformats.org/drawingml/2006/table">
            <a:tbl>
              <a:tblPr firstRow="1" bandRow="1">
                <a:tableStyleId>{5C22544A-7EE6-4342-B048-85BDC9FD1C3A}</a:tableStyleId>
              </a:tblPr>
              <a:tblGrid>
                <a:gridCol w="673417">
                  <a:extLst>
                    <a:ext uri="{9D8B030D-6E8A-4147-A177-3AD203B41FA5}">
                      <a16:colId xmlns:a16="http://schemas.microsoft.com/office/drawing/2014/main" val="1788110378"/>
                    </a:ext>
                  </a:extLst>
                </a:gridCol>
                <a:gridCol w="981305">
                  <a:extLst>
                    <a:ext uri="{9D8B030D-6E8A-4147-A177-3AD203B41FA5}">
                      <a16:colId xmlns:a16="http://schemas.microsoft.com/office/drawing/2014/main" val="2514464027"/>
                    </a:ext>
                  </a:extLst>
                </a:gridCol>
                <a:gridCol w="1126796">
                  <a:extLst>
                    <a:ext uri="{9D8B030D-6E8A-4147-A177-3AD203B41FA5}">
                      <a16:colId xmlns:a16="http://schemas.microsoft.com/office/drawing/2014/main" val="3631024201"/>
                    </a:ext>
                  </a:extLst>
                </a:gridCol>
                <a:gridCol w="2099509">
                  <a:extLst>
                    <a:ext uri="{9D8B030D-6E8A-4147-A177-3AD203B41FA5}">
                      <a16:colId xmlns:a16="http://schemas.microsoft.com/office/drawing/2014/main" val="2795744840"/>
                    </a:ext>
                  </a:extLst>
                </a:gridCol>
                <a:gridCol w="892626">
                  <a:extLst>
                    <a:ext uri="{9D8B030D-6E8A-4147-A177-3AD203B41FA5}">
                      <a16:colId xmlns:a16="http://schemas.microsoft.com/office/drawing/2014/main" val="1457925835"/>
                    </a:ext>
                  </a:extLst>
                </a:gridCol>
              </a:tblGrid>
              <a:tr h="660685">
                <a:tc gridSpan="2">
                  <a:txBody>
                    <a:bodyPr/>
                    <a:lstStyle/>
                    <a:p>
                      <a:pPr algn="ctr" fontAlgn="ctr"/>
                      <a:endParaRPr lang="en-US" sz="1800" b="0" i="0" u="none" strike="noStrike" dirty="0">
                        <a:solidFill>
                          <a:srgbClr val="000000"/>
                        </a:solidFill>
                        <a:effectLst/>
                        <a:latin typeface="Calibri" panose="020F0502020204030204" pitchFamily="34" charset="0"/>
                      </a:endParaRPr>
                    </a:p>
                  </a:txBody>
                  <a:tcPr marL="2777" marR="2777" marT="2777" marB="0" anchor="ctr"/>
                </a:tc>
                <a:tc hMerge="1">
                  <a:txBody>
                    <a:bodyPr/>
                    <a:lstStyle/>
                    <a:p>
                      <a:endParaRPr lang="en-US"/>
                    </a:p>
                  </a:txBody>
                  <a:tcPr/>
                </a:tc>
                <a:tc>
                  <a:txBody>
                    <a:bodyPr/>
                    <a:lstStyle/>
                    <a:p>
                      <a:pPr algn="ctr" fontAlgn="ctr"/>
                      <a:r>
                        <a:rPr lang="en-US" sz="1800" u="none" strike="noStrike" dirty="0">
                          <a:solidFill>
                            <a:schemeClr val="tx1"/>
                          </a:solidFill>
                          <a:effectLst/>
                        </a:rPr>
                        <a:t>Avg. Loan Amount</a:t>
                      </a:r>
                      <a:endParaRPr lang="en-US" sz="1800" b="0" i="0" u="none" strike="noStrike" dirty="0">
                        <a:solidFill>
                          <a:schemeClr val="tx1"/>
                        </a:solidFill>
                        <a:effectLst/>
                        <a:latin typeface="Arial" panose="020B0604020202020204" pitchFamily="34" charset="0"/>
                      </a:endParaRPr>
                    </a:p>
                  </a:txBody>
                  <a:tcPr marL="2777" marR="2777" marT="2777" marB="0" anchor="ctr"/>
                </a:tc>
                <a:tc>
                  <a:txBody>
                    <a:bodyPr/>
                    <a:lstStyle/>
                    <a:p>
                      <a:pPr algn="ctr" fontAlgn="ctr"/>
                      <a:r>
                        <a:rPr lang="en-US" sz="1800" u="none" strike="noStrike" dirty="0">
                          <a:solidFill>
                            <a:schemeClr val="tx1"/>
                          </a:solidFill>
                          <a:effectLst/>
                        </a:rPr>
                        <a:t>Avg. Property Value</a:t>
                      </a:r>
                      <a:endParaRPr lang="en-US" sz="1800" b="0" i="0" u="none" strike="noStrike" dirty="0">
                        <a:solidFill>
                          <a:schemeClr val="tx1"/>
                        </a:solidFill>
                        <a:effectLst/>
                        <a:latin typeface="Arial" panose="020B0604020202020204" pitchFamily="34" charset="0"/>
                      </a:endParaRPr>
                    </a:p>
                  </a:txBody>
                  <a:tcPr marL="2777" marR="2777" marT="2777" marB="0" anchor="ctr"/>
                </a:tc>
                <a:tc>
                  <a:txBody>
                    <a:bodyPr/>
                    <a:lstStyle/>
                    <a:p>
                      <a:pPr algn="ctr" fontAlgn="ctr"/>
                      <a:r>
                        <a:rPr lang="en-US" sz="1800" b="0" i="0" u="none" strike="noStrike">
                          <a:solidFill>
                            <a:srgbClr val="000000"/>
                          </a:solidFill>
                          <a:effectLst/>
                          <a:latin typeface="Arial" panose="020B0604020202020204" pitchFamily="34" charset="0"/>
                        </a:rPr>
                        <a:t>Loan-to-value </a:t>
                      </a:r>
                    </a:p>
                  </a:txBody>
                  <a:tcPr marL="2777" marR="2777" marT="2777" marB="0" anchor="ctr"/>
                </a:tc>
                <a:extLst>
                  <a:ext uri="{0D108BD9-81ED-4DB2-BD59-A6C34878D82A}">
                    <a16:rowId xmlns:a16="http://schemas.microsoft.com/office/drawing/2014/main" val="1082887253"/>
                  </a:ext>
                </a:extLst>
              </a:tr>
              <a:tr h="660685">
                <a:tc rowSpan="4">
                  <a:txBody>
                    <a:bodyPr/>
                    <a:lstStyle/>
                    <a:p>
                      <a:pPr algn="ctr" fontAlgn="ctr"/>
                      <a:endParaRPr lang="en-US" sz="1200" b="0" i="0" u="none" strike="noStrike">
                        <a:solidFill>
                          <a:srgbClr val="000000"/>
                        </a:solidFill>
                        <a:effectLst/>
                        <a:latin typeface="Calibri" panose="020F0502020204030204" pitchFamily="34" charset="0"/>
                      </a:endParaRPr>
                    </a:p>
                  </a:txBody>
                  <a:tcPr marL="2777" marR="2777" marT="2777" marB="0" anchor="ctr"/>
                </a:tc>
                <a:tc>
                  <a:txBody>
                    <a:bodyPr/>
                    <a:lstStyle/>
                    <a:p>
                      <a:pPr algn="ctr" fontAlgn="ctr"/>
                      <a:r>
                        <a:rPr lang="en-US" sz="1800" u="none" strike="noStrike" dirty="0">
                          <a:effectLst/>
                          <a:latin typeface="+mn-lt"/>
                        </a:rPr>
                        <a:t>Grand Total</a:t>
                      </a:r>
                      <a:endParaRPr lang="en-US" sz="1800" b="0" i="0" u="none" strike="noStrike" dirty="0">
                        <a:solidFill>
                          <a:srgbClr val="000000"/>
                        </a:solidFill>
                        <a:effectLst/>
                        <a:latin typeface="+mn-lt"/>
                      </a:endParaRPr>
                    </a:p>
                  </a:txBody>
                  <a:tcPr marL="2777" marR="2777" marT="2777" marB="0" anchor="ctr"/>
                </a:tc>
                <a:tc>
                  <a:txBody>
                    <a:bodyPr/>
                    <a:lstStyle/>
                    <a:p>
                      <a:pPr algn="r" fontAlgn="ctr"/>
                      <a:r>
                        <a:rPr lang="en-US" sz="1800" u="none" strike="noStrike" dirty="0">
                          <a:effectLst/>
                          <a:latin typeface="+mn-lt"/>
                        </a:rPr>
                        <a:t>230,165</a:t>
                      </a:r>
                      <a:endParaRPr lang="en-US" sz="1800" b="0" i="0" u="none" strike="noStrike" dirty="0">
                        <a:solidFill>
                          <a:srgbClr val="000000"/>
                        </a:solidFill>
                        <a:effectLst/>
                        <a:latin typeface="+mn-lt"/>
                      </a:endParaRPr>
                    </a:p>
                  </a:txBody>
                  <a:tcPr marL="2777" marR="2777" marT="2777" marB="0" anchor="ctr"/>
                </a:tc>
                <a:tc>
                  <a:txBody>
                    <a:bodyPr/>
                    <a:lstStyle/>
                    <a:p>
                      <a:pPr algn="ctr" fontAlgn="ctr"/>
                      <a:r>
                        <a:rPr lang="en-US" sz="1800" u="none" strike="noStrike" dirty="0">
                          <a:effectLst/>
                          <a:latin typeface="+mn-lt"/>
                        </a:rPr>
                        <a:t>421,188</a:t>
                      </a:r>
                      <a:endParaRPr lang="en-US" sz="1800" b="0" i="0" u="none" strike="noStrike" dirty="0">
                        <a:solidFill>
                          <a:srgbClr val="000000"/>
                        </a:solidFill>
                        <a:effectLst/>
                        <a:latin typeface="+mn-lt"/>
                      </a:endParaRPr>
                    </a:p>
                  </a:txBody>
                  <a:tcPr marL="2777" marR="2777" marT="2777" marB="0" anchor="ctr"/>
                </a:tc>
                <a:tc>
                  <a:txBody>
                    <a:bodyPr/>
                    <a:lstStyle/>
                    <a:p>
                      <a:pPr algn="ctr" fontAlgn="ctr"/>
                      <a:r>
                        <a:rPr lang="en-US" sz="1800" u="none" strike="noStrike" dirty="0">
                          <a:effectLst/>
                          <a:latin typeface="+mn-lt"/>
                        </a:rPr>
                        <a:t>.55 </a:t>
                      </a:r>
                      <a:endParaRPr lang="en-US" sz="1800" b="0" i="0" u="none" strike="noStrike" dirty="0">
                        <a:solidFill>
                          <a:srgbClr val="000000"/>
                        </a:solidFill>
                        <a:effectLst/>
                        <a:latin typeface="+mn-lt"/>
                      </a:endParaRPr>
                    </a:p>
                  </a:txBody>
                  <a:tcPr marL="2777" marR="2777" marT="2777" marB="0" anchor="ctr"/>
                </a:tc>
                <a:extLst>
                  <a:ext uri="{0D108BD9-81ED-4DB2-BD59-A6C34878D82A}">
                    <a16:rowId xmlns:a16="http://schemas.microsoft.com/office/drawing/2014/main" val="2306120976"/>
                  </a:ext>
                </a:extLst>
              </a:tr>
              <a:tr h="351323">
                <a:tc vMerge="1">
                  <a:txBody>
                    <a:bodyPr/>
                    <a:lstStyle/>
                    <a:p>
                      <a:endParaRPr lang="en-US"/>
                    </a:p>
                  </a:txBody>
                  <a:tcPr/>
                </a:tc>
                <a:tc>
                  <a:txBody>
                    <a:bodyPr/>
                    <a:lstStyle/>
                    <a:p>
                      <a:pPr algn="ctr" fontAlgn="ctr"/>
                      <a:r>
                        <a:rPr lang="en-US" sz="1800" u="none" strike="noStrike">
                          <a:effectLst/>
                          <a:latin typeface="+mn-lt"/>
                        </a:rPr>
                        <a:t>Black</a:t>
                      </a:r>
                      <a:endParaRPr lang="en-US" sz="1800" b="0" i="0" u="none" strike="noStrike">
                        <a:solidFill>
                          <a:srgbClr val="000000"/>
                        </a:solidFill>
                        <a:effectLst/>
                        <a:latin typeface="+mn-lt"/>
                      </a:endParaRPr>
                    </a:p>
                  </a:txBody>
                  <a:tcPr marL="2777" marR="2777" marT="2777" marB="0" anchor="ctr"/>
                </a:tc>
                <a:tc>
                  <a:txBody>
                    <a:bodyPr/>
                    <a:lstStyle/>
                    <a:p>
                      <a:pPr algn="r" fontAlgn="ctr"/>
                      <a:r>
                        <a:rPr lang="en-US" sz="1800" u="none" strike="noStrike" dirty="0">
                          <a:effectLst/>
                          <a:latin typeface="+mn-lt"/>
                        </a:rPr>
                        <a:t>221,025</a:t>
                      </a:r>
                      <a:endParaRPr lang="en-US" sz="1800" b="0" i="0" u="none" strike="noStrike" dirty="0">
                        <a:solidFill>
                          <a:srgbClr val="000000"/>
                        </a:solidFill>
                        <a:effectLst/>
                        <a:latin typeface="+mn-lt"/>
                      </a:endParaRPr>
                    </a:p>
                  </a:txBody>
                  <a:tcPr marL="2777" marR="2777" marT="2777" marB="0" anchor="ctr"/>
                </a:tc>
                <a:tc>
                  <a:txBody>
                    <a:bodyPr/>
                    <a:lstStyle/>
                    <a:p>
                      <a:pPr algn="ctr" fontAlgn="ctr"/>
                      <a:r>
                        <a:rPr lang="en-US" sz="1800" u="none" strike="noStrike" dirty="0">
                          <a:effectLst/>
                          <a:latin typeface="+mn-lt"/>
                        </a:rPr>
                        <a:t>347,472</a:t>
                      </a:r>
                      <a:endParaRPr lang="en-US" sz="1800" b="0" i="0" u="none" strike="noStrike" dirty="0">
                        <a:solidFill>
                          <a:srgbClr val="000000"/>
                        </a:solidFill>
                        <a:effectLst/>
                        <a:latin typeface="+mn-lt"/>
                      </a:endParaRPr>
                    </a:p>
                  </a:txBody>
                  <a:tcPr marL="2777" marR="2777" marT="2777" marB="0" anchor="ctr"/>
                </a:tc>
                <a:tc>
                  <a:txBody>
                    <a:bodyPr/>
                    <a:lstStyle/>
                    <a:p>
                      <a:pPr algn="ctr" fontAlgn="ctr"/>
                      <a:r>
                        <a:rPr lang="en-US" sz="1800" b="0" i="0" u="none" strike="noStrike" dirty="0">
                          <a:solidFill>
                            <a:srgbClr val="000000"/>
                          </a:solidFill>
                          <a:effectLst/>
                          <a:latin typeface="+mn-lt"/>
                        </a:rPr>
                        <a:t>.64</a:t>
                      </a:r>
                    </a:p>
                  </a:txBody>
                  <a:tcPr marL="2777" marR="2777" marT="2777" marB="0" anchor="ctr"/>
                </a:tc>
                <a:extLst>
                  <a:ext uri="{0D108BD9-81ED-4DB2-BD59-A6C34878D82A}">
                    <a16:rowId xmlns:a16="http://schemas.microsoft.com/office/drawing/2014/main" val="1259666346"/>
                  </a:ext>
                </a:extLst>
              </a:tr>
              <a:tr h="351323">
                <a:tc vMerge="1">
                  <a:txBody>
                    <a:bodyPr/>
                    <a:lstStyle/>
                    <a:p>
                      <a:endParaRPr lang="en-US"/>
                    </a:p>
                  </a:txBody>
                  <a:tcPr/>
                </a:tc>
                <a:tc>
                  <a:txBody>
                    <a:bodyPr/>
                    <a:lstStyle/>
                    <a:p>
                      <a:pPr algn="ctr" fontAlgn="ctr"/>
                      <a:r>
                        <a:rPr lang="en-US" sz="1800" u="none" strike="noStrike">
                          <a:effectLst/>
                          <a:latin typeface="+mn-lt"/>
                        </a:rPr>
                        <a:t>Hispanic</a:t>
                      </a:r>
                      <a:endParaRPr lang="en-US" sz="1800" b="0" i="0" u="none" strike="noStrike">
                        <a:solidFill>
                          <a:srgbClr val="000000"/>
                        </a:solidFill>
                        <a:effectLst/>
                        <a:latin typeface="+mn-lt"/>
                      </a:endParaRPr>
                    </a:p>
                  </a:txBody>
                  <a:tcPr marL="2777" marR="2777" marT="2777" marB="0" anchor="ctr"/>
                </a:tc>
                <a:tc>
                  <a:txBody>
                    <a:bodyPr/>
                    <a:lstStyle/>
                    <a:p>
                      <a:pPr algn="r" fontAlgn="ctr"/>
                      <a:r>
                        <a:rPr lang="en-US" sz="1800" u="none" strike="noStrike">
                          <a:effectLst/>
                          <a:latin typeface="+mn-lt"/>
                        </a:rPr>
                        <a:t>243,457</a:t>
                      </a:r>
                      <a:endParaRPr lang="en-US" sz="1800" b="0" i="0" u="none" strike="noStrike">
                        <a:solidFill>
                          <a:srgbClr val="000000"/>
                        </a:solidFill>
                        <a:effectLst/>
                        <a:latin typeface="+mn-lt"/>
                      </a:endParaRPr>
                    </a:p>
                  </a:txBody>
                  <a:tcPr marL="2777" marR="2777" marT="2777" marB="0" anchor="ctr"/>
                </a:tc>
                <a:tc>
                  <a:txBody>
                    <a:bodyPr/>
                    <a:lstStyle/>
                    <a:p>
                      <a:pPr algn="ctr" fontAlgn="ctr"/>
                      <a:r>
                        <a:rPr lang="en-US" sz="1800" u="none" strike="noStrike" dirty="0">
                          <a:effectLst/>
                          <a:latin typeface="+mn-lt"/>
                        </a:rPr>
                        <a:t>400,652</a:t>
                      </a:r>
                      <a:endParaRPr lang="en-US" sz="1800" b="0" i="0" u="none" strike="noStrike" dirty="0">
                        <a:solidFill>
                          <a:srgbClr val="000000"/>
                        </a:solidFill>
                        <a:effectLst/>
                        <a:latin typeface="+mn-lt"/>
                      </a:endParaRPr>
                    </a:p>
                  </a:txBody>
                  <a:tcPr marL="2777" marR="2777" marT="2777" marB="0" anchor="ctr"/>
                </a:tc>
                <a:tc>
                  <a:txBody>
                    <a:bodyPr/>
                    <a:lstStyle/>
                    <a:p>
                      <a:pPr algn="ctr" fontAlgn="ctr"/>
                      <a:r>
                        <a:rPr lang="en-US" sz="1800" u="none" strike="noStrike" dirty="0">
                          <a:effectLst/>
                          <a:latin typeface="+mn-lt"/>
                        </a:rPr>
                        <a:t>.61</a:t>
                      </a:r>
                      <a:endParaRPr lang="en-US" sz="1800" b="0" i="0" u="none" strike="noStrike" dirty="0">
                        <a:solidFill>
                          <a:srgbClr val="000000"/>
                        </a:solidFill>
                        <a:effectLst/>
                        <a:latin typeface="+mn-lt"/>
                      </a:endParaRPr>
                    </a:p>
                  </a:txBody>
                  <a:tcPr marL="2777" marR="2777" marT="2777" marB="0" anchor="ctr"/>
                </a:tc>
                <a:extLst>
                  <a:ext uri="{0D108BD9-81ED-4DB2-BD59-A6C34878D82A}">
                    <a16:rowId xmlns:a16="http://schemas.microsoft.com/office/drawing/2014/main" val="3968008521"/>
                  </a:ext>
                </a:extLst>
              </a:tr>
              <a:tr h="351323">
                <a:tc vMerge="1">
                  <a:txBody>
                    <a:bodyPr/>
                    <a:lstStyle/>
                    <a:p>
                      <a:endParaRPr lang="en-US"/>
                    </a:p>
                  </a:txBody>
                  <a:tcPr/>
                </a:tc>
                <a:tc>
                  <a:txBody>
                    <a:bodyPr/>
                    <a:lstStyle/>
                    <a:p>
                      <a:pPr algn="ctr" fontAlgn="ctr"/>
                      <a:r>
                        <a:rPr lang="en-US" sz="1800" u="none" strike="noStrike">
                          <a:effectLst/>
                          <a:latin typeface="+mn-lt"/>
                        </a:rPr>
                        <a:t>White</a:t>
                      </a:r>
                      <a:endParaRPr lang="en-US" sz="1800" b="0" i="0" u="none" strike="noStrike">
                        <a:solidFill>
                          <a:srgbClr val="000000"/>
                        </a:solidFill>
                        <a:effectLst/>
                        <a:latin typeface="+mn-lt"/>
                      </a:endParaRPr>
                    </a:p>
                  </a:txBody>
                  <a:tcPr marL="2777" marR="2777" marT="2777" marB="0" anchor="ctr"/>
                </a:tc>
                <a:tc>
                  <a:txBody>
                    <a:bodyPr/>
                    <a:lstStyle/>
                    <a:p>
                      <a:pPr algn="r" fontAlgn="ctr"/>
                      <a:r>
                        <a:rPr lang="en-US" sz="1800" u="none" strike="noStrike">
                          <a:effectLst/>
                          <a:latin typeface="+mn-lt"/>
                        </a:rPr>
                        <a:t>210,145</a:t>
                      </a:r>
                      <a:endParaRPr lang="en-US" sz="1800" b="0" i="0" u="none" strike="noStrike">
                        <a:solidFill>
                          <a:srgbClr val="000000"/>
                        </a:solidFill>
                        <a:effectLst/>
                        <a:latin typeface="+mn-lt"/>
                      </a:endParaRPr>
                    </a:p>
                  </a:txBody>
                  <a:tcPr marL="2777" marR="2777" marT="2777" marB="0" anchor="ctr"/>
                </a:tc>
                <a:tc>
                  <a:txBody>
                    <a:bodyPr/>
                    <a:lstStyle/>
                    <a:p>
                      <a:pPr algn="ctr" fontAlgn="ctr"/>
                      <a:r>
                        <a:rPr lang="en-US" sz="1800" u="none" strike="noStrike" dirty="0">
                          <a:effectLst/>
                          <a:latin typeface="+mn-lt"/>
                        </a:rPr>
                        <a:t>414,205</a:t>
                      </a:r>
                      <a:endParaRPr lang="en-US" sz="1800" b="0" i="0" u="none" strike="noStrike" dirty="0">
                        <a:solidFill>
                          <a:srgbClr val="000000"/>
                        </a:solidFill>
                        <a:effectLst/>
                        <a:latin typeface="+mn-lt"/>
                      </a:endParaRPr>
                    </a:p>
                  </a:txBody>
                  <a:tcPr marL="2777" marR="2777" marT="2777" marB="0" anchor="ctr"/>
                </a:tc>
                <a:tc>
                  <a:txBody>
                    <a:bodyPr/>
                    <a:lstStyle/>
                    <a:p>
                      <a:pPr algn="ctr" fontAlgn="ctr"/>
                      <a:r>
                        <a:rPr lang="en-US" sz="1800" u="none" strike="noStrike" dirty="0">
                          <a:effectLst/>
                          <a:latin typeface="+mn-lt"/>
                        </a:rPr>
                        <a:t>.51</a:t>
                      </a:r>
                      <a:endParaRPr lang="en-US" sz="1800" b="0" i="0" u="none" strike="noStrike" dirty="0">
                        <a:solidFill>
                          <a:srgbClr val="000000"/>
                        </a:solidFill>
                        <a:effectLst/>
                        <a:latin typeface="+mn-lt"/>
                      </a:endParaRPr>
                    </a:p>
                  </a:txBody>
                  <a:tcPr marL="2777" marR="2777" marT="2777" marB="0" anchor="ctr"/>
                </a:tc>
                <a:extLst>
                  <a:ext uri="{0D108BD9-81ED-4DB2-BD59-A6C34878D82A}">
                    <a16:rowId xmlns:a16="http://schemas.microsoft.com/office/drawing/2014/main" val="3519697460"/>
                  </a:ext>
                </a:extLst>
              </a:tr>
            </a:tbl>
          </a:graphicData>
        </a:graphic>
      </p:graphicFrame>
    </p:spTree>
    <p:extLst>
      <p:ext uri="{BB962C8B-B14F-4D97-AF65-F5344CB8AC3E}">
        <p14:creationId xmlns:p14="http://schemas.microsoft.com/office/powerpoint/2010/main" val="4263861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39178BE9-53D8-441A-8691-0ED3B464B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7C988AE-16C0-282D-BF01-BA11868118C1}"/>
              </a:ext>
            </a:extLst>
          </p:cNvPr>
          <p:cNvPicPr>
            <a:picLocks noChangeAspect="1"/>
          </p:cNvPicPr>
          <p:nvPr/>
        </p:nvPicPr>
        <p:blipFill>
          <a:blip r:embed="rId2"/>
          <a:stretch>
            <a:fillRect/>
          </a:stretch>
        </p:blipFill>
        <p:spPr>
          <a:xfrm>
            <a:off x="2558814" y="643466"/>
            <a:ext cx="7074371" cy="5571067"/>
          </a:xfrm>
          <a:prstGeom prst="rect">
            <a:avLst/>
          </a:prstGeom>
        </p:spPr>
      </p:pic>
    </p:spTree>
    <p:extLst>
      <p:ext uri="{BB962C8B-B14F-4D97-AF65-F5344CB8AC3E}">
        <p14:creationId xmlns:p14="http://schemas.microsoft.com/office/powerpoint/2010/main" val="176067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A28D1B-8148-AC68-B2AC-42B27D41866B}"/>
            </a:ext>
          </a:extLst>
        </p:cNvPr>
        <p:cNvGrpSpPr/>
        <p:nvPr/>
      </p:nvGrpSpPr>
      <p:grpSpPr>
        <a:xfrm>
          <a:off x="0" y="0"/>
          <a:ext cx="0" cy="0"/>
          <a:chOff x="0" y="0"/>
          <a:chExt cx="0" cy="0"/>
        </a:xfrm>
      </p:grpSpPr>
      <p:grpSp>
        <p:nvGrpSpPr>
          <p:cNvPr id="116" name="Group 11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7" name="Straight Connector 11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Isosceles Triangle 12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Isosceles Triangle 12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Isosceles Triangle 12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Google Shape;123;p18">
            <a:extLst>
              <a:ext uri="{FF2B5EF4-FFF2-40B4-BE49-F238E27FC236}">
                <a16:creationId xmlns:a16="http://schemas.microsoft.com/office/drawing/2014/main" id="{277B736D-6AF2-92CC-2BD6-CD58432B617B}"/>
              </a:ext>
            </a:extLst>
          </p:cNvPr>
          <p:cNvSpPr txBox="1"/>
          <p:nvPr/>
        </p:nvSpPr>
        <p:spPr>
          <a:xfrm>
            <a:off x="601757" y="498766"/>
            <a:ext cx="3949584" cy="3880773"/>
          </a:xfrm>
          <a:prstGeom prst="rect">
            <a:avLst/>
          </a:prstGeom>
          <a:solidFill>
            <a:srgbClr val="FFC000"/>
          </a:solidFill>
          <a:ln>
            <a:solidFill>
              <a:schemeClr val="accent1">
                <a:lumMod val="40000"/>
                <a:lumOff val="60000"/>
              </a:schemeClr>
            </a:solidFill>
          </a:ln>
        </p:spPr>
        <p:txBody>
          <a:bodyPr spcFirstLastPara="1" vert="horz" lIns="91440" tIns="45720" rIns="91440" bIns="45720" rtlCol="0" anchorCtr="0">
            <a:normAutofit/>
          </a:bodyPr>
          <a:lstStyle/>
          <a:p>
            <a:pPr marL="0" marR="0" lvl="0" indent="0" fontAlgn="auto">
              <a:spcBef>
                <a:spcPts val="1000"/>
              </a:spcBef>
              <a:buClr>
                <a:schemeClr val="accent1"/>
              </a:buClr>
              <a:buSzPct val="80000"/>
              <a:tabLst/>
              <a:defRPr/>
            </a:pPr>
            <a:r>
              <a:rPr lang="en-US" sz="2000" b="1" dirty="0">
                <a:solidFill>
                  <a:schemeClr val="tx1">
                    <a:lumMod val="75000"/>
                    <a:lumOff val="25000"/>
                  </a:schemeClr>
                </a:solidFill>
                <a:sym typeface="Arial"/>
              </a:rPr>
              <a:t>         </a:t>
            </a:r>
            <a:r>
              <a:rPr kumimoji="0" lang="en-US" sz="2000" b="1" i="0" u="none" strike="noStrike" cap="none" spc="0" normalizeH="0" baseline="0" noProof="0" dirty="0">
                <a:ln>
                  <a:noFill/>
                </a:ln>
                <a:solidFill>
                  <a:schemeClr val="tx1">
                    <a:lumMod val="75000"/>
                    <a:lumOff val="25000"/>
                  </a:schemeClr>
                </a:solidFill>
                <a:effectLst/>
                <a:uLnTx/>
                <a:uFillTx/>
                <a:sym typeface="Arial"/>
              </a:rPr>
              <a:t> West in 2024</a:t>
            </a:r>
          </a:p>
          <a:p>
            <a:pPr marL="342900" lvl="0" indent="-342900">
              <a:spcBef>
                <a:spcPts val="1000"/>
              </a:spcBef>
              <a:buClr>
                <a:schemeClr val="accent1"/>
              </a:buClr>
              <a:buSzPct val="80000"/>
              <a:buFont typeface="Wingdings" panose="05000000000000000000" pitchFamily="2" charset="2"/>
              <a:buChar char="Ø"/>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Number of applications: </a:t>
            </a:r>
            <a:r>
              <a:rPr lang="en-US" sz="2000" dirty="0">
                <a:solidFill>
                  <a:schemeClr val="tx1">
                    <a:lumMod val="75000"/>
                    <a:lumOff val="25000"/>
                  </a:schemeClr>
                </a:solidFill>
              </a:rPr>
              <a:t>55,305 </a:t>
            </a:r>
            <a:r>
              <a:rPr kumimoji="0" lang="en-US" sz="2000" b="0" i="0" u="none" strike="noStrike" cap="none" spc="0" normalizeH="0" baseline="0" noProof="0" dirty="0">
                <a:ln>
                  <a:noFill/>
                </a:ln>
                <a:solidFill>
                  <a:schemeClr val="tx1">
                    <a:lumMod val="75000"/>
                    <a:lumOff val="25000"/>
                  </a:schemeClr>
                </a:solidFill>
                <a:effectLst/>
                <a:uLnTx/>
                <a:uFillTx/>
                <a:sym typeface="Arial"/>
              </a:rPr>
              <a:t>  </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Origination rate: 26,640 (48%)</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Loan Amount:  $343,467</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Housing Value:  $592,886</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Loan</a:t>
            </a:r>
            <a:r>
              <a:rPr lang="en-US" sz="2000" dirty="0">
                <a:solidFill>
                  <a:schemeClr val="tx1">
                    <a:lumMod val="75000"/>
                    <a:lumOff val="25000"/>
                  </a:schemeClr>
                </a:solidFill>
                <a:sym typeface="Arial"/>
              </a:rPr>
              <a:t>-t</a:t>
            </a:r>
            <a:r>
              <a:rPr kumimoji="0" lang="en-US" sz="2000" b="0" i="0" u="none" strike="noStrike" cap="none" spc="0" normalizeH="0" baseline="0" noProof="0" dirty="0">
                <a:ln>
                  <a:noFill/>
                </a:ln>
                <a:solidFill>
                  <a:schemeClr val="tx1">
                    <a:lumMod val="75000"/>
                    <a:lumOff val="25000"/>
                  </a:schemeClr>
                </a:solidFill>
                <a:effectLst/>
                <a:uLnTx/>
                <a:uFillTx/>
                <a:sym typeface="Arial"/>
              </a:rPr>
              <a:t>o-Value: 58%</a:t>
            </a:r>
          </a:p>
        </p:txBody>
      </p:sp>
      <p:pic>
        <p:nvPicPr>
          <p:cNvPr id="2" name="Picture 1">
            <a:extLst>
              <a:ext uri="{FF2B5EF4-FFF2-40B4-BE49-F238E27FC236}">
                <a16:creationId xmlns:a16="http://schemas.microsoft.com/office/drawing/2014/main" id="{C7FD6755-B53B-373C-FFA6-5F0B412A7239}"/>
              </a:ext>
            </a:extLst>
          </p:cNvPr>
          <p:cNvPicPr>
            <a:picLocks noChangeAspect="1"/>
          </p:cNvPicPr>
          <p:nvPr/>
        </p:nvPicPr>
        <p:blipFill>
          <a:blip r:embed="rId2"/>
          <a:srcRect t="4294" r="3" b="4808"/>
          <a:stretch>
            <a:fillRect/>
          </a:stretch>
        </p:blipFill>
        <p:spPr>
          <a:xfrm>
            <a:off x="4554515" y="2635793"/>
            <a:ext cx="5526069" cy="3955837"/>
          </a:xfrm>
          <a:prstGeom prst="rect">
            <a:avLst/>
          </a:prstGeom>
        </p:spPr>
      </p:pic>
    </p:spTree>
    <p:extLst>
      <p:ext uri="{BB962C8B-B14F-4D97-AF65-F5344CB8AC3E}">
        <p14:creationId xmlns:p14="http://schemas.microsoft.com/office/powerpoint/2010/main" val="2546081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52EFF5-D258-6DA3-A4C5-9FC31CF9928E}"/>
            </a:ext>
          </a:extLst>
        </p:cNvPr>
        <p:cNvGrpSpPr/>
        <p:nvPr/>
      </p:nvGrpSpPr>
      <p:grpSpPr>
        <a:xfrm>
          <a:off x="0" y="0"/>
          <a:ext cx="0" cy="0"/>
          <a:chOff x="0" y="0"/>
          <a:chExt cx="0" cy="0"/>
        </a:xfrm>
      </p:grpSpPr>
      <p:grpSp>
        <p:nvGrpSpPr>
          <p:cNvPr id="116" name="Group 115">
            <a:extLst>
              <a:ext uri="{FF2B5EF4-FFF2-40B4-BE49-F238E27FC236}">
                <a16:creationId xmlns:a16="http://schemas.microsoft.com/office/drawing/2014/main" id="{76D9C6B7-C8BE-FE9A-1A92-90DC0594C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7" name="Straight Connector 116">
              <a:extLst>
                <a:ext uri="{FF2B5EF4-FFF2-40B4-BE49-F238E27FC236}">
                  <a16:creationId xmlns:a16="http://schemas.microsoft.com/office/drawing/2014/main" id="{C49BE2DD-A64A-F214-68C0-5ADE44CA5D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245DBA92-CF93-BE68-2F2E-E3EA86A8E7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9" name="Rectangle 23">
              <a:extLst>
                <a:ext uri="{FF2B5EF4-FFF2-40B4-BE49-F238E27FC236}">
                  <a16:creationId xmlns:a16="http://schemas.microsoft.com/office/drawing/2014/main" id="{7E7AAEE1-A144-BD91-B19F-BD6C3F4F93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Rectangle 25">
              <a:extLst>
                <a:ext uri="{FF2B5EF4-FFF2-40B4-BE49-F238E27FC236}">
                  <a16:creationId xmlns:a16="http://schemas.microsoft.com/office/drawing/2014/main" id="{5D63B8C8-AEDA-9D14-B174-C7DD4E6CC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Isosceles Triangle 120">
              <a:extLst>
                <a:ext uri="{FF2B5EF4-FFF2-40B4-BE49-F238E27FC236}">
                  <a16:creationId xmlns:a16="http://schemas.microsoft.com/office/drawing/2014/main" id="{EF3720DB-06B2-FFA9-455D-8433D9E74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Rectangle 27">
              <a:extLst>
                <a:ext uri="{FF2B5EF4-FFF2-40B4-BE49-F238E27FC236}">
                  <a16:creationId xmlns:a16="http://schemas.microsoft.com/office/drawing/2014/main" id="{739F42A5-9E55-7FC1-94A1-AF15E87A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Rectangle 28">
              <a:extLst>
                <a:ext uri="{FF2B5EF4-FFF2-40B4-BE49-F238E27FC236}">
                  <a16:creationId xmlns:a16="http://schemas.microsoft.com/office/drawing/2014/main" id="{9E7E1BA9-8FD2-8D9F-F5F0-B016E9FB8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Rectangle 29">
              <a:extLst>
                <a:ext uri="{FF2B5EF4-FFF2-40B4-BE49-F238E27FC236}">
                  <a16:creationId xmlns:a16="http://schemas.microsoft.com/office/drawing/2014/main" id="{F8B03B96-5296-7F5E-CD18-6771C42CD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Isosceles Triangle 124">
              <a:extLst>
                <a:ext uri="{FF2B5EF4-FFF2-40B4-BE49-F238E27FC236}">
                  <a16:creationId xmlns:a16="http://schemas.microsoft.com/office/drawing/2014/main" id="{27BBD31D-E3A0-C657-B74E-19A0F7AB04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Isosceles Triangle 125">
              <a:extLst>
                <a:ext uri="{FF2B5EF4-FFF2-40B4-BE49-F238E27FC236}">
                  <a16:creationId xmlns:a16="http://schemas.microsoft.com/office/drawing/2014/main" id="{90DDE781-CC70-2A0D-FE43-3D151062F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Google Shape;123;p18">
            <a:extLst>
              <a:ext uri="{FF2B5EF4-FFF2-40B4-BE49-F238E27FC236}">
                <a16:creationId xmlns:a16="http://schemas.microsoft.com/office/drawing/2014/main" id="{89298CFB-F537-7254-ECF6-1347B882B209}"/>
              </a:ext>
            </a:extLst>
          </p:cNvPr>
          <p:cNvSpPr txBox="1"/>
          <p:nvPr/>
        </p:nvSpPr>
        <p:spPr>
          <a:xfrm>
            <a:off x="601757" y="498766"/>
            <a:ext cx="4161804" cy="3880773"/>
          </a:xfrm>
          <a:prstGeom prst="rect">
            <a:avLst/>
          </a:prstGeom>
          <a:solidFill>
            <a:srgbClr val="1C982E">
              <a:alpha val="40000"/>
            </a:srgbClr>
          </a:solidFill>
          <a:ln>
            <a:solidFill>
              <a:schemeClr val="accent1">
                <a:lumMod val="40000"/>
                <a:lumOff val="60000"/>
              </a:schemeClr>
            </a:solidFill>
          </a:ln>
        </p:spPr>
        <p:txBody>
          <a:bodyPr spcFirstLastPara="1" vert="horz" lIns="91440" tIns="45720" rIns="91440" bIns="45720" rtlCol="0" anchorCtr="0">
            <a:normAutofit/>
          </a:bodyPr>
          <a:lstStyle/>
          <a:p>
            <a:pPr marL="0" marR="0" lvl="0" indent="0" fontAlgn="auto">
              <a:spcBef>
                <a:spcPts val="1000"/>
              </a:spcBef>
              <a:buClr>
                <a:schemeClr val="accent1"/>
              </a:buClr>
              <a:buSzPct val="80000"/>
              <a:tabLst/>
              <a:defRPr/>
            </a:pPr>
            <a:r>
              <a:rPr lang="en-US" sz="2000" b="1" dirty="0">
                <a:solidFill>
                  <a:schemeClr val="tx1">
                    <a:lumMod val="75000"/>
                    <a:lumOff val="25000"/>
                  </a:schemeClr>
                </a:solidFill>
                <a:sym typeface="Arial"/>
              </a:rPr>
              <a:t>         </a:t>
            </a:r>
            <a:r>
              <a:rPr kumimoji="0" lang="en-US" sz="2000" b="1" i="0" u="none" strike="noStrike" cap="none" spc="0" normalizeH="0" baseline="0" noProof="0" dirty="0">
                <a:ln>
                  <a:noFill/>
                </a:ln>
                <a:solidFill>
                  <a:schemeClr val="tx1">
                    <a:lumMod val="75000"/>
                    <a:lumOff val="25000"/>
                  </a:schemeClr>
                </a:solidFill>
                <a:effectLst/>
                <a:uLnTx/>
                <a:uFillTx/>
                <a:sym typeface="Arial"/>
              </a:rPr>
              <a:t> Mid-west in 2024</a:t>
            </a:r>
          </a:p>
          <a:p>
            <a:pPr marL="342900" lvl="0" indent="-342900">
              <a:spcBef>
                <a:spcPts val="1000"/>
              </a:spcBef>
              <a:buClr>
                <a:schemeClr val="accent1"/>
              </a:buClr>
              <a:buSzPct val="80000"/>
              <a:buFont typeface="Wingdings" panose="05000000000000000000" pitchFamily="2" charset="2"/>
              <a:buChar char="Ø"/>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Number of applications: </a:t>
            </a:r>
            <a:r>
              <a:rPr lang="en-US" sz="2000" dirty="0">
                <a:solidFill>
                  <a:schemeClr val="tx1">
                    <a:lumMod val="75000"/>
                    <a:lumOff val="25000"/>
                  </a:schemeClr>
                </a:solidFill>
              </a:rPr>
              <a:t>21,066</a:t>
            </a:r>
            <a:endParaRPr kumimoji="0" lang="en-US" sz="2000" b="0" i="0" u="none" strike="noStrike" cap="none" spc="0" normalizeH="0" baseline="0" noProof="0" dirty="0">
              <a:ln>
                <a:noFill/>
              </a:ln>
              <a:solidFill>
                <a:schemeClr val="tx1">
                  <a:lumMod val="75000"/>
                  <a:lumOff val="25000"/>
                </a:schemeClr>
              </a:solidFill>
              <a:effectLst/>
              <a:uLnTx/>
              <a:uFillTx/>
              <a:sym typeface="Arial"/>
            </a:endParaRP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Origination rate: 10,523 (50%)</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Loan Amount:   $163,585</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Housing Value:  $224,422</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Loan</a:t>
            </a:r>
            <a:r>
              <a:rPr lang="en-US" sz="2000" dirty="0">
                <a:solidFill>
                  <a:schemeClr val="tx1">
                    <a:lumMod val="75000"/>
                    <a:lumOff val="25000"/>
                  </a:schemeClr>
                </a:solidFill>
                <a:sym typeface="Arial"/>
              </a:rPr>
              <a:t>-t</a:t>
            </a:r>
            <a:r>
              <a:rPr kumimoji="0" lang="en-US" sz="2000" b="0" i="0" u="none" strike="noStrike" cap="none" spc="0" normalizeH="0" baseline="0" noProof="0" dirty="0">
                <a:ln>
                  <a:noFill/>
                </a:ln>
                <a:solidFill>
                  <a:schemeClr val="tx1">
                    <a:lumMod val="75000"/>
                    <a:lumOff val="25000"/>
                  </a:schemeClr>
                </a:solidFill>
                <a:effectLst/>
                <a:uLnTx/>
                <a:uFillTx/>
                <a:sym typeface="Arial"/>
              </a:rPr>
              <a:t>o-Value: </a:t>
            </a:r>
            <a:r>
              <a:rPr lang="en-US" sz="2000" dirty="0">
                <a:solidFill>
                  <a:schemeClr val="tx1">
                    <a:lumMod val="75000"/>
                    <a:lumOff val="25000"/>
                  </a:schemeClr>
                </a:solidFill>
                <a:sym typeface="Arial"/>
              </a:rPr>
              <a:t> 73</a:t>
            </a:r>
            <a:r>
              <a:rPr kumimoji="0" lang="en-US" sz="2000" b="0" i="0" u="none" strike="noStrike" cap="none" spc="0" normalizeH="0" baseline="0" noProof="0" dirty="0">
                <a:ln>
                  <a:noFill/>
                </a:ln>
                <a:solidFill>
                  <a:schemeClr val="tx1">
                    <a:lumMod val="75000"/>
                    <a:lumOff val="25000"/>
                  </a:schemeClr>
                </a:solidFill>
                <a:effectLst/>
                <a:uLnTx/>
                <a:uFillTx/>
                <a:sym typeface="Arial"/>
              </a:rPr>
              <a:t>%</a:t>
            </a:r>
          </a:p>
        </p:txBody>
      </p:sp>
      <p:pic>
        <p:nvPicPr>
          <p:cNvPr id="2" name="Picture 1">
            <a:extLst>
              <a:ext uri="{FF2B5EF4-FFF2-40B4-BE49-F238E27FC236}">
                <a16:creationId xmlns:a16="http://schemas.microsoft.com/office/drawing/2014/main" id="{809041D8-5035-6CF9-B8FD-FAF40AE1EB1D}"/>
              </a:ext>
            </a:extLst>
          </p:cNvPr>
          <p:cNvPicPr>
            <a:picLocks noChangeAspect="1"/>
          </p:cNvPicPr>
          <p:nvPr/>
        </p:nvPicPr>
        <p:blipFill>
          <a:blip r:embed="rId2"/>
          <a:srcRect t="4294" r="3" b="4808"/>
          <a:stretch>
            <a:fillRect/>
          </a:stretch>
        </p:blipFill>
        <p:spPr>
          <a:xfrm>
            <a:off x="4766734" y="2217877"/>
            <a:ext cx="5421209" cy="3880773"/>
          </a:xfrm>
          <a:prstGeom prst="rect">
            <a:avLst/>
          </a:prstGeom>
        </p:spPr>
      </p:pic>
    </p:spTree>
    <p:extLst>
      <p:ext uri="{BB962C8B-B14F-4D97-AF65-F5344CB8AC3E}">
        <p14:creationId xmlns:p14="http://schemas.microsoft.com/office/powerpoint/2010/main" val="3762664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2DE714-48FD-CB37-5223-B013A3A68372}"/>
            </a:ext>
          </a:extLst>
        </p:cNvPr>
        <p:cNvGrpSpPr/>
        <p:nvPr/>
      </p:nvGrpSpPr>
      <p:grpSpPr>
        <a:xfrm>
          <a:off x="0" y="0"/>
          <a:ext cx="0" cy="0"/>
          <a:chOff x="0" y="0"/>
          <a:chExt cx="0" cy="0"/>
        </a:xfrm>
      </p:grpSpPr>
      <p:grpSp>
        <p:nvGrpSpPr>
          <p:cNvPr id="116" name="Group 115">
            <a:extLst>
              <a:ext uri="{FF2B5EF4-FFF2-40B4-BE49-F238E27FC236}">
                <a16:creationId xmlns:a16="http://schemas.microsoft.com/office/drawing/2014/main" id="{B9E9C516-27B9-5233-7E13-FE29C0539B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7" name="Straight Connector 116">
              <a:extLst>
                <a:ext uri="{FF2B5EF4-FFF2-40B4-BE49-F238E27FC236}">
                  <a16:creationId xmlns:a16="http://schemas.microsoft.com/office/drawing/2014/main" id="{E60E8D79-A957-B133-1DC5-1D7C4CA6BA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89A7382C-DACB-BD20-E2BE-3BAAEFF775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9" name="Rectangle 23">
              <a:extLst>
                <a:ext uri="{FF2B5EF4-FFF2-40B4-BE49-F238E27FC236}">
                  <a16:creationId xmlns:a16="http://schemas.microsoft.com/office/drawing/2014/main" id="{3F5EDA47-96D5-06D3-CE8F-3B80D8493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Rectangle 25">
              <a:extLst>
                <a:ext uri="{FF2B5EF4-FFF2-40B4-BE49-F238E27FC236}">
                  <a16:creationId xmlns:a16="http://schemas.microsoft.com/office/drawing/2014/main" id="{65E97758-F317-169D-3317-B9691FBA6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Isosceles Triangle 120">
              <a:extLst>
                <a:ext uri="{FF2B5EF4-FFF2-40B4-BE49-F238E27FC236}">
                  <a16:creationId xmlns:a16="http://schemas.microsoft.com/office/drawing/2014/main" id="{CE0DD8BD-B636-0F1A-5FFA-CD4BD9652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Rectangle 27">
              <a:extLst>
                <a:ext uri="{FF2B5EF4-FFF2-40B4-BE49-F238E27FC236}">
                  <a16:creationId xmlns:a16="http://schemas.microsoft.com/office/drawing/2014/main" id="{0EB11DB4-39A2-4F0D-4EE8-E278A9073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Rectangle 28">
              <a:extLst>
                <a:ext uri="{FF2B5EF4-FFF2-40B4-BE49-F238E27FC236}">
                  <a16:creationId xmlns:a16="http://schemas.microsoft.com/office/drawing/2014/main" id="{CA6F8FDE-6AF2-D0D9-42D4-8875E384D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Rectangle 29">
              <a:extLst>
                <a:ext uri="{FF2B5EF4-FFF2-40B4-BE49-F238E27FC236}">
                  <a16:creationId xmlns:a16="http://schemas.microsoft.com/office/drawing/2014/main" id="{5FACCB59-66B9-132E-4D74-38C66B50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Isosceles Triangle 124">
              <a:extLst>
                <a:ext uri="{FF2B5EF4-FFF2-40B4-BE49-F238E27FC236}">
                  <a16:creationId xmlns:a16="http://schemas.microsoft.com/office/drawing/2014/main" id="{48BDAA2C-CA3F-0686-CD8C-9503341F3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Isosceles Triangle 125">
              <a:extLst>
                <a:ext uri="{FF2B5EF4-FFF2-40B4-BE49-F238E27FC236}">
                  <a16:creationId xmlns:a16="http://schemas.microsoft.com/office/drawing/2014/main" id="{A5122421-8DA9-DCF5-8744-7183BFE8B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Google Shape;123;p18">
            <a:extLst>
              <a:ext uri="{FF2B5EF4-FFF2-40B4-BE49-F238E27FC236}">
                <a16:creationId xmlns:a16="http://schemas.microsoft.com/office/drawing/2014/main" id="{966BD35F-0AE4-D3FD-2126-A631F55B982F}"/>
              </a:ext>
            </a:extLst>
          </p:cNvPr>
          <p:cNvSpPr txBox="1"/>
          <p:nvPr/>
        </p:nvSpPr>
        <p:spPr>
          <a:xfrm>
            <a:off x="601756" y="498766"/>
            <a:ext cx="4161804" cy="3880773"/>
          </a:xfrm>
          <a:prstGeom prst="rect">
            <a:avLst/>
          </a:prstGeom>
          <a:solidFill>
            <a:schemeClr val="accent1">
              <a:lumMod val="60000"/>
              <a:lumOff val="40000"/>
              <a:alpha val="40000"/>
            </a:schemeClr>
          </a:solidFill>
          <a:ln>
            <a:solidFill>
              <a:schemeClr val="accent1">
                <a:lumMod val="40000"/>
                <a:lumOff val="60000"/>
              </a:schemeClr>
            </a:solidFill>
          </a:ln>
        </p:spPr>
        <p:txBody>
          <a:bodyPr spcFirstLastPara="1" vert="horz" lIns="91440" tIns="45720" rIns="91440" bIns="45720" rtlCol="0" anchorCtr="0">
            <a:normAutofit/>
          </a:bodyPr>
          <a:lstStyle/>
          <a:p>
            <a:pPr marL="0" marR="0" lvl="0" indent="0" fontAlgn="auto">
              <a:spcBef>
                <a:spcPts val="1000"/>
              </a:spcBef>
              <a:buClr>
                <a:schemeClr val="accent1"/>
              </a:buClr>
              <a:buSzPct val="80000"/>
              <a:tabLst/>
              <a:defRPr/>
            </a:pPr>
            <a:r>
              <a:rPr lang="en-US" sz="2000" b="1" dirty="0">
                <a:solidFill>
                  <a:schemeClr val="tx1">
                    <a:lumMod val="75000"/>
                    <a:lumOff val="25000"/>
                  </a:schemeClr>
                </a:solidFill>
                <a:sym typeface="Arial"/>
              </a:rPr>
              <a:t>         </a:t>
            </a:r>
            <a:r>
              <a:rPr kumimoji="0" lang="en-US" sz="2000" b="1" i="0" u="none" strike="noStrike" cap="none" spc="0" normalizeH="0" baseline="0" noProof="0" dirty="0">
                <a:ln>
                  <a:noFill/>
                </a:ln>
                <a:solidFill>
                  <a:schemeClr val="tx1">
                    <a:lumMod val="75000"/>
                    <a:lumOff val="25000"/>
                  </a:schemeClr>
                </a:solidFill>
                <a:effectLst/>
                <a:uLnTx/>
                <a:uFillTx/>
                <a:sym typeface="Arial"/>
              </a:rPr>
              <a:t> South in 2024</a:t>
            </a:r>
          </a:p>
          <a:p>
            <a:pPr marL="342900" lvl="0" indent="-342900">
              <a:spcBef>
                <a:spcPts val="1000"/>
              </a:spcBef>
              <a:buClr>
                <a:schemeClr val="accent1"/>
              </a:buClr>
              <a:buSzPct val="80000"/>
              <a:buFont typeface="Wingdings" panose="05000000000000000000" pitchFamily="2" charset="2"/>
              <a:buChar char="Ø"/>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Number of applications: 193,834</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Origination rate: 95,001 (49%)</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Loan Amount:   $229,541</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Housing Value:  $318,066</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solidFill>
                  <a:schemeClr val="tx1">
                    <a:lumMod val="75000"/>
                    <a:lumOff val="25000"/>
                  </a:schemeClr>
                </a:solidFill>
                <a:effectLst/>
                <a:uLnTx/>
                <a:uFillTx/>
                <a:sym typeface="Arial"/>
              </a:rPr>
              <a:t>Loan</a:t>
            </a:r>
            <a:r>
              <a:rPr lang="en-US" sz="2000" dirty="0">
                <a:solidFill>
                  <a:schemeClr val="tx1">
                    <a:lumMod val="75000"/>
                    <a:lumOff val="25000"/>
                  </a:schemeClr>
                </a:solidFill>
                <a:sym typeface="Arial"/>
              </a:rPr>
              <a:t>-t</a:t>
            </a:r>
            <a:r>
              <a:rPr kumimoji="0" lang="en-US" sz="2000" b="0" i="0" u="none" strike="noStrike" cap="none" spc="0" normalizeH="0" baseline="0" noProof="0" dirty="0">
                <a:ln>
                  <a:noFill/>
                </a:ln>
                <a:solidFill>
                  <a:schemeClr val="tx1">
                    <a:lumMod val="75000"/>
                    <a:lumOff val="25000"/>
                  </a:schemeClr>
                </a:solidFill>
                <a:effectLst/>
                <a:uLnTx/>
                <a:uFillTx/>
                <a:sym typeface="Arial"/>
              </a:rPr>
              <a:t>o-Value: </a:t>
            </a:r>
            <a:r>
              <a:rPr lang="en-US" sz="2000" dirty="0">
                <a:solidFill>
                  <a:schemeClr val="tx1">
                    <a:lumMod val="75000"/>
                    <a:lumOff val="25000"/>
                  </a:schemeClr>
                </a:solidFill>
                <a:sym typeface="Arial"/>
              </a:rPr>
              <a:t> 72</a:t>
            </a:r>
            <a:r>
              <a:rPr kumimoji="0" lang="en-US" sz="2000" b="0" i="0" u="none" strike="noStrike" cap="none" spc="0" normalizeH="0" baseline="0" noProof="0" dirty="0">
                <a:ln>
                  <a:noFill/>
                </a:ln>
                <a:solidFill>
                  <a:schemeClr val="tx1">
                    <a:lumMod val="75000"/>
                    <a:lumOff val="25000"/>
                  </a:schemeClr>
                </a:solidFill>
                <a:effectLst/>
                <a:uLnTx/>
                <a:uFillTx/>
                <a:sym typeface="Arial"/>
              </a:rPr>
              <a:t>%</a:t>
            </a:r>
          </a:p>
        </p:txBody>
      </p:sp>
      <p:pic>
        <p:nvPicPr>
          <p:cNvPr id="2" name="Picture 1">
            <a:extLst>
              <a:ext uri="{FF2B5EF4-FFF2-40B4-BE49-F238E27FC236}">
                <a16:creationId xmlns:a16="http://schemas.microsoft.com/office/drawing/2014/main" id="{DF11F551-F40C-173E-324C-9E16A3F22954}"/>
              </a:ext>
            </a:extLst>
          </p:cNvPr>
          <p:cNvPicPr>
            <a:picLocks noChangeAspect="1"/>
          </p:cNvPicPr>
          <p:nvPr/>
        </p:nvPicPr>
        <p:blipFill>
          <a:blip r:embed="rId2"/>
          <a:srcRect t="4294" r="3" b="4808"/>
          <a:stretch>
            <a:fillRect/>
          </a:stretch>
        </p:blipFill>
        <p:spPr>
          <a:xfrm>
            <a:off x="4766734" y="2217877"/>
            <a:ext cx="5421209" cy="3880773"/>
          </a:xfrm>
          <a:prstGeom prst="rect">
            <a:avLst/>
          </a:prstGeom>
        </p:spPr>
      </p:pic>
    </p:spTree>
    <p:extLst>
      <p:ext uri="{BB962C8B-B14F-4D97-AF65-F5344CB8AC3E}">
        <p14:creationId xmlns:p14="http://schemas.microsoft.com/office/powerpoint/2010/main" val="375706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5CB07C-221D-3303-4B8B-69247B75CC99}"/>
            </a:ext>
          </a:extLst>
        </p:cNvPr>
        <p:cNvGrpSpPr/>
        <p:nvPr/>
      </p:nvGrpSpPr>
      <p:grpSpPr>
        <a:xfrm>
          <a:off x="0" y="0"/>
          <a:ext cx="0" cy="0"/>
          <a:chOff x="0" y="0"/>
          <a:chExt cx="0" cy="0"/>
        </a:xfrm>
      </p:grpSpPr>
      <p:grpSp>
        <p:nvGrpSpPr>
          <p:cNvPr id="116" name="Group 115">
            <a:extLst>
              <a:ext uri="{FF2B5EF4-FFF2-40B4-BE49-F238E27FC236}">
                <a16:creationId xmlns:a16="http://schemas.microsoft.com/office/drawing/2014/main" id="{D6318E86-285D-CD2C-3895-C77FAB69E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7" name="Straight Connector 116">
              <a:extLst>
                <a:ext uri="{FF2B5EF4-FFF2-40B4-BE49-F238E27FC236}">
                  <a16:creationId xmlns:a16="http://schemas.microsoft.com/office/drawing/2014/main" id="{1600E02A-9ED4-9474-53AE-35FC0DA9C8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F211813B-C873-3FBB-BC31-F170E2ED70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9" name="Rectangle 23">
              <a:extLst>
                <a:ext uri="{FF2B5EF4-FFF2-40B4-BE49-F238E27FC236}">
                  <a16:creationId xmlns:a16="http://schemas.microsoft.com/office/drawing/2014/main" id="{E3F4C827-FAB8-927A-0E6C-2B4F4CA22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Rectangle 25">
              <a:extLst>
                <a:ext uri="{FF2B5EF4-FFF2-40B4-BE49-F238E27FC236}">
                  <a16:creationId xmlns:a16="http://schemas.microsoft.com/office/drawing/2014/main" id="{E5C170FD-6002-8354-8B86-1C54A5478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Isosceles Triangle 120">
              <a:extLst>
                <a:ext uri="{FF2B5EF4-FFF2-40B4-BE49-F238E27FC236}">
                  <a16:creationId xmlns:a16="http://schemas.microsoft.com/office/drawing/2014/main" id="{3543E721-D6A0-47D6-CA92-3F89CA383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Rectangle 27">
              <a:extLst>
                <a:ext uri="{FF2B5EF4-FFF2-40B4-BE49-F238E27FC236}">
                  <a16:creationId xmlns:a16="http://schemas.microsoft.com/office/drawing/2014/main" id="{3733DB8E-717D-9915-D50E-E1EF051AA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Rectangle 28">
              <a:extLst>
                <a:ext uri="{FF2B5EF4-FFF2-40B4-BE49-F238E27FC236}">
                  <a16:creationId xmlns:a16="http://schemas.microsoft.com/office/drawing/2014/main" id="{0AC79041-0797-9B41-B35C-A49BF5F57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Rectangle 29">
              <a:extLst>
                <a:ext uri="{FF2B5EF4-FFF2-40B4-BE49-F238E27FC236}">
                  <a16:creationId xmlns:a16="http://schemas.microsoft.com/office/drawing/2014/main" id="{0A2CD4E9-790E-8033-A07E-A31912131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Isosceles Triangle 124">
              <a:extLst>
                <a:ext uri="{FF2B5EF4-FFF2-40B4-BE49-F238E27FC236}">
                  <a16:creationId xmlns:a16="http://schemas.microsoft.com/office/drawing/2014/main" id="{243DC445-C448-DDAC-49E7-184C171FB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Isosceles Triangle 125">
              <a:extLst>
                <a:ext uri="{FF2B5EF4-FFF2-40B4-BE49-F238E27FC236}">
                  <a16:creationId xmlns:a16="http://schemas.microsoft.com/office/drawing/2014/main" id="{024A7CB2-4525-764C-082D-E26CEE20C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Google Shape;123;p18">
            <a:extLst>
              <a:ext uri="{FF2B5EF4-FFF2-40B4-BE49-F238E27FC236}">
                <a16:creationId xmlns:a16="http://schemas.microsoft.com/office/drawing/2014/main" id="{1D4EA4E3-6194-DAA6-3478-B415A78750DD}"/>
              </a:ext>
            </a:extLst>
          </p:cNvPr>
          <p:cNvSpPr txBox="1"/>
          <p:nvPr/>
        </p:nvSpPr>
        <p:spPr>
          <a:xfrm>
            <a:off x="601757" y="506967"/>
            <a:ext cx="4161804" cy="3880773"/>
          </a:xfrm>
          <a:prstGeom prst="rect">
            <a:avLst/>
          </a:prstGeom>
          <a:solidFill>
            <a:srgbClr val="F9B6AB">
              <a:alpha val="40000"/>
            </a:srgbClr>
          </a:solidFill>
          <a:ln>
            <a:solidFill>
              <a:schemeClr val="accent1">
                <a:lumMod val="40000"/>
                <a:lumOff val="60000"/>
              </a:schemeClr>
            </a:solidFill>
          </a:ln>
        </p:spPr>
        <p:txBody>
          <a:bodyPr spcFirstLastPara="1" vert="horz" lIns="91440" tIns="45720" rIns="91440" bIns="45720" rtlCol="0" anchorCtr="0">
            <a:normAutofit/>
          </a:bodyPr>
          <a:lstStyle/>
          <a:p>
            <a:pPr marL="0" marR="0" lvl="0" indent="0" fontAlgn="auto">
              <a:spcBef>
                <a:spcPts val="1000"/>
              </a:spcBef>
              <a:buClr>
                <a:schemeClr val="accent1"/>
              </a:buClr>
              <a:buSzPct val="80000"/>
              <a:tabLst/>
              <a:defRPr/>
            </a:pPr>
            <a:r>
              <a:rPr lang="en-US" sz="2000" b="1" dirty="0">
                <a:solidFill>
                  <a:schemeClr val="tx1">
                    <a:lumMod val="75000"/>
                    <a:lumOff val="25000"/>
                  </a:schemeClr>
                </a:solidFill>
                <a:sym typeface="Arial"/>
              </a:rPr>
              <a:t>         </a:t>
            </a:r>
            <a:r>
              <a:rPr kumimoji="0" lang="en-US" sz="2000" b="1" i="0" u="none" strike="noStrike" cap="none" spc="0" normalizeH="0" baseline="0" noProof="0" dirty="0">
                <a:ln>
                  <a:noFill/>
                </a:ln>
                <a:solidFill>
                  <a:schemeClr val="tx1">
                    <a:lumMod val="75000"/>
                    <a:lumOff val="25000"/>
                  </a:schemeClr>
                </a:solidFill>
                <a:effectLst/>
                <a:uLnTx/>
                <a:uFillTx/>
                <a:sym typeface="Arial"/>
              </a:rPr>
              <a:t> Northeast in 2024</a:t>
            </a:r>
          </a:p>
          <a:p>
            <a:pPr marL="342900" lvl="0" indent="-342900">
              <a:spcBef>
                <a:spcPts val="1000"/>
              </a:spcBef>
              <a:buClr>
                <a:schemeClr val="accent1"/>
              </a:buClr>
              <a:buSzPct val="80000"/>
              <a:buFont typeface="Wingdings" panose="05000000000000000000" pitchFamily="2" charset="2"/>
              <a:buChar char="Ø"/>
              <a:defRPr/>
            </a:pPr>
            <a:r>
              <a:rPr kumimoji="0" lang="en-US" sz="2000" b="0" i="0" u="none" strike="noStrike" cap="none" spc="0" normalizeH="0" baseline="0" noProof="0" dirty="0">
                <a:ln>
                  <a:noFill/>
                </a:ln>
                <a:effectLst/>
                <a:uLnTx/>
                <a:uFillTx/>
                <a:sym typeface="Arial"/>
              </a:rPr>
              <a:t>Number of applications: 36,628</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effectLst/>
                <a:uLnTx/>
                <a:uFillTx/>
                <a:sym typeface="Arial"/>
              </a:rPr>
              <a:t>Origination rate: 17,107 (47%)</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effectLst/>
                <a:uLnTx/>
                <a:uFillTx/>
                <a:sym typeface="Arial"/>
              </a:rPr>
              <a:t>Loan Amount:   $242,070</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effectLst/>
                <a:uLnTx/>
                <a:uFillTx/>
                <a:sym typeface="Arial"/>
              </a:rPr>
              <a:t>Housing Value:  $315,359</a:t>
            </a:r>
          </a:p>
          <a:p>
            <a:pPr marL="342900" marR="0" lvl="0" indent="-342900" fontAlgn="auto">
              <a:spcBef>
                <a:spcPts val="1000"/>
              </a:spcBef>
              <a:buClr>
                <a:schemeClr val="accent1"/>
              </a:buClr>
              <a:buSzPct val="80000"/>
              <a:buFont typeface="Wingdings" panose="05000000000000000000" pitchFamily="2" charset="2"/>
              <a:buChar char="Ø"/>
              <a:tabLst/>
              <a:defRPr/>
            </a:pPr>
            <a:r>
              <a:rPr kumimoji="0" lang="en-US" sz="2000" b="0" i="0" u="none" strike="noStrike" cap="none" spc="0" normalizeH="0" baseline="0" noProof="0" dirty="0">
                <a:ln>
                  <a:noFill/>
                </a:ln>
                <a:effectLst/>
                <a:uLnTx/>
                <a:uFillTx/>
                <a:sym typeface="Arial"/>
              </a:rPr>
              <a:t>Loan</a:t>
            </a:r>
            <a:r>
              <a:rPr lang="en-US" sz="2000" dirty="0">
                <a:sym typeface="Arial"/>
              </a:rPr>
              <a:t>-t</a:t>
            </a:r>
            <a:r>
              <a:rPr kumimoji="0" lang="en-US" sz="2000" b="0" i="0" u="none" strike="noStrike" cap="none" spc="0" normalizeH="0" baseline="0" noProof="0" dirty="0">
                <a:ln>
                  <a:noFill/>
                </a:ln>
                <a:effectLst/>
                <a:uLnTx/>
                <a:uFillTx/>
                <a:sym typeface="Arial"/>
              </a:rPr>
              <a:t>o-Value</a:t>
            </a:r>
            <a:r>
              <a:rPr kumimoji="0" lang="en-US" sz="2000" b="0" i="0" u="none" strike="noStrike" cap="none" spc="0" normalizeH="0" baseline="0" noProof="0" dirty="0">
                <a:ln>
                  <a:noFill/>
                </a:ln>
                <a:solidFill>
                  <a:schemeClr val="tx1">
                    <a:lumMod val="75000"/>
                    <a:lumOff val="25000"/>
                  </a:schemeClr>
                </a:solidFill>
                <a:effectLst/>
                <a:uLnTx/>
                <a:uFillTx/>
                <a:sym typeface="Arial"/>
              </a:rPr>
              <a:t>: </a:t>
            </a:r>
            <a:r>
              <a:rPr lang="en-US" sz="2000" dirty="0">
                <a:solidFill>
                  <a:schemeClr val="tx1">
                    <a:lumMod val="75000"/>
                    <a:lumOff val="25000"/>
                  </a:schemeClr>
                </a:solidFill>
                <a:sym typeface="Arial"/>
              </a:rPr>
              <a:t> 77</a:t>
            </a:r>
            <a:r>
              <a:rPr kumimoji="0" lang="en-US" sz="2000" b="0" i="0" u="none" strike="noStrike" cap="none" spc="0" normalizeH="0" baseline="0" noProof="0" dirty="0">
                <a:ln>
                  <a:noFill/>
                </a:ln>
                <a:solidFill>
                  <a:schemeClr val="tx1">
                    <a:lumMod val="75000"/>
                    <a:lumOff val="25000"/>
                  </a:schemeClr>
                </a:solidFill>
                <a:effectLst/>
                <a:uLnTx/>
                <a:uFillTx/>
                <a:sym typeface="Arial"/>
              </a:rPr>
              <a:t>%</a:t>
            </a:r>
          </a:p>
        </p:txBody>
      </p:sp>
      <p:pic>
        <p:nvPicPr>
          <p:cNvPr id="2" name="Picture 1">
            <a:extLst>
              <a:ext uri="{FF2B5EF4-FFF2-40B4-BE49-F238E27FC236}">
                <a16:creationId xmlns:a16="http://schemas.microsoft.com/office/drawing/2014/main" id="{64149CBA-FA8A-7D5E-68B3-F913C1AE2E4C}"/>
              </a:ext>
            </a:extLst>
          </p:cNvPr>
          <p:cNvPicPr>
            <a:picLocks noChangeAspect="1"/>
          </p:cNvPicPr>
          <p:nvPr/>
        </p:nvPicPr>
        <p:blipFill>
          <a:blip r:embed="rId2"/>
          <a:srcRect t="4294" r="3" b="4808"/>
          <a:stretch>
            <a:fillRect/>
          </a:stretch>
        </p:blipFill>
        <p:spPr>
          <a:xfrm>
            <a:off x="4766734" y="2217877"/>
            <a:ext cx="5421209" cy="3880773"/>
          </a:xfrm>
          <a:prstGeom prst="rect">
            <a:avLst/>
          </a:prstGeom>
        </p:spPr>
      </p:pic>
    </p:spTree>
    <p:extLst>
      <p:ext uri="{BB962C8B-B14F-4D97-AF65-F5344CB8AC3E}">
        <p14:creationId xmlns:p14="http://schemas.microsoft.com/office/powerpoint/2010/main" val="296151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51B881-3667-105F-391E-DF83113BBD96}"/>
              </a:ext>
            </a:extLst>
          </p:cNvPr>
          <p:cNvSpPr>
            <a:spLocks noGrp="1"/>
          </p:cNvSpPr>
          <p:nvPr>
            <p:ph idx="1"/>
          </p:nvPr>
        </p:nvSpPr>
        <p:spPr>
          <a:xfrm>
            <a:off x="677333" y="1253066"/>
            <a:ext cx="6703591" cy="5011099"/>
          </a:xfrm>
        </p:spPr>
        <p:txBody>
          <a:bodyPr anchor="ctr">
            <a:normAutofit fontScale="92500" lnSpcReduction="20000"/>
          </a:bodyPr>
          <a:lstStyle/>
          <a:p>
            <a:pPr marL="114300" marR="0" lvl="0"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r>
              <a:rPr kumimoji="0" lang="en-US" sz="2200" b="0" i="0" u="none" strike="noStrike" kern="1200" cap="none" spc="0" normalizeH="0" baseline="0" noProof="0" dirty="0">
                <a:ln>
                  <a:noFill/>
                </a:ln>
                <a:effectLst/>
                <a:uLnTx/>
                <a:uFillTx/>
                <a:latin typeface="Trebuchet MS" panose="020B0603020202020204"/>
                <a:ea typeface="+mn-ea"/>
                <a:cs typeface="+mn-cs"/>
              </a:rPr>
              <a:t>Over the past 4 years we have been honored to speak with you; sharing the data that focus on black women and all the facets of her community. Source of data used by decisions-makers regarding our needs, wants and ability to pay. </a:t>
            </a:r>
          </a:p>
          <a:p>
            <a:pPr marL="114300" marR="0" lvl="0"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endParaRPr kumimoji="0" lang="en-US" sz="2000" b="0" i="0" u="none" strike="noStrike" kern="1200" cap="none" spc="0" normalizeH="0" baseline="0" noProof="0" dirty="0">
              <a:ln>
                <a:noFill/>
              </a:ln>
              <a:effectLst/>
              <a:uLnTx/>
              <a:uFillTx/>
              <a:latin typeface="Trebuchet MS" panose="020B0603020202020204"/>
              <a:ea typeface="+mn-ea"/>
              <a:cs typeface="+mn-cs"/>
            </a:endParaRPr>
          </a:p>
          <a:p>
            <a:pPr marL="114300" marR="0" lvl="0"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r>
              <a:rPr kumimoji="0" lang="en-US" sz="2200" b="1" i="0" u="none" strike="noStrike" kern="1200" cap="none" spc="0" normalizeH="0" baseline="0" noProof="0" dirty="0">
                <a:ln>
                  <a:noFill/>
                </a:ln>
                <a:solidFill>
                  <a:srgbClr val="0070C0"/>
                </a:solidFill>
                <a:effectLst/>
                <a:uLnTx/>
                <a:uFillTx/>
                <a:latin typeface="Trebuchet MS" panose="020B0603020202020204"/>
                <a:ea typeface="+mn-ea"/>
                <a:cs typeface="+mn-cs"/>
              </a:rPr>
              <a:t>What we learned from the Census</a:t>
            </a:r>
          </a:p>
          <a:p>
            <a:pPr marL="857250" marR="0" lvl="1"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Population numbers regarding the African American female: current and projected</a:t>
            </a:r>
          </a:p>
          <a:p>
            <a:pPr marL="857250" marR="0" lvl="1"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Age, with regards to buying power</a:t>
            </a:r>
          </a:p>
          <a:p>
            <a:pPr marL="857250" marR="0" lvl="1"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Data on her education…growing in Jr. College, Technical College, Professional</a:t>
            </a:r>
            <a:r>
              <a:rPr lang="en-US" sz="2000" dirty="0">
                <a:latin typeface="Trebuchet MS" panose="020B0603020202020204"/>
              </a:rPr>
              <a:t> </a:t>
            </a:r>
            <a:r>
              <a:rPr kumimoji="0" lang="en-US" sz="2000" b="0" i="0" u="none" strike="noStrike" kern="1200" cap="none" spc="0" normalizeH="0" baseline="0" noProof="0" dirty="0">
                <a:ln>
                  <a:noFill/>
                </a:ln>
                <a:effectLst/>
                <a:uLnTx/>
                <a:uFillTx/>
                <a:latin typeface="Trebuchet MS" panose="020B0603020202020204"/>
                <a:ea typeface="+mn-ea"/>
                <a:cs typeface="+mn-cs"/>
              </a:rPr>
              <a:t>programs</a:t>
            </a:r>
          </a:p>
          <a:p>
            <a:pPr marL="857250" marR="0" lvl="1"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Annual Income and sources…increasing numbers in 	entrepreneurial </a:t>
            </a:r>
          </a:p>
          <a:p>
            <a:pPr marL="857250" marR="0" lvl="1"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Household composition /family responsibilities</a:t>
            </a:r>
          </a:p>
          <a:p>
            <a:pPr marL="571500" marR="0" lvl="1"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endParaRPr kumimoji="0" lang="en-US" sz="1500" b="0" i="0" u="none" strike="noStrike" kern="1200" cap="none" spc="0" normalizeH="0" baseline="0" noProof="0" dirty="0">
              <a:ln>
                <a:noFill/>
              </a:ln>
              <a:effectLst/>
              <a:uLnTx/>
              <a:uFillTx/>
              <a:latin typeface="Trebuchet MS" panose="020B0603020202020204"/>
              <a:ea typeface="+mn-ea"/>
              <a:cs typeface="+mn-cs"/>
            </a:endParaRPr>
          </a:p>
          <a:p>
            <a:pPr marL="114300" marR="0" lvl="0"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r>
              <a:rPr kumimoji="0" lang="en-US" sz="1500" b="0" i="0" u="none" strike="noStrike" kern="1200" cap="none" spc="0" normalizeH="0" baseline="0" noProof="0" dirty="0">
                <a:ln>
                  <a:noFill/>
                </a:ln>
                <a:effectLst/>
                <a:uLnTx/>
                <a:uFillTx/>
                <a:latin typeface="Trebuchet MS" panose="020B0603020202020204"/>
                <a:ea typeface="+mn-ea"/>
                <a:cs typeface="+mn-cs"/>
              </a:rPr>
              <a:t>	</a:t>
            </a:r>
          </a:p>
          <a:p>
            <a:pPr>
              <a:lnSpc>
                <a:spcPct val="90000"/>
              </a:lnSpc>
            </a:pPr>
            <a:endParaRPr lang="en-US" sz="1500" dirty="0"/>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4E1E112-5F41-EBAA-8278-C3A02C07497B}"/>
              </a:ext>
            </a:extLst>
          </p:cNvPr>
          <p:cNvSpPr>
            <a:spLocks noGrp="1"/>
          </p:cNvSpPr>
          <p:nvPr>
            <p:ph type="title"/>
          </p:nvPr>
        </p:nvSpPr>
        <p:spPr>
          <a:xfrm>
            <a:off x="7829658" y="1253067"/>
            <a:ext cx="3371742" cy="4351866"/>
          </a:xfrm>
        </p:spPr>
        <p:txBody>
          <a:bodyPr anchor="ctr">
            <a:normAutofit/>
          </a:bodyPr>
          <a:lstStyle/>
          <a:p>
            <a:r>
              <a:rPr kumimoji="0" lang="en-US" b="1" i="0" u="none" strike="noStrike" kern="1200" cap="none" spc="0" normalizeH="0" baseline="0" noProof="0">
                <a:ln>
                  <a:noFill/>
                </a:ln>
                <a:solidFill>
                  <a:schemeClr val="bg1"/>
                </a:solidFill>
                <a:effectLst/>
                <a:uLnTx/>
                <a:uFillTx/>
                <a:latin typeface="Trebuchet MS" panose="020B0603020202020204"/>
                <a:ea typeface="+mj-ea"/>
                <a:cs typeface="+mj-cs"/>
              </a:rPr>
              <a:t>Previous Census Findings</a:t>
            </a:r>
            <a:endParaRPr lang="en-US" b="1">
              <a:solidFill>
                <a:schemeClr val="bg1"/>
              </a:solidFill>
            </a:endParaRPr>
          </a:p>
        </p:txBody>
      </p:sp>
    </p:spTree>
    <p:extLst>
      <p:ext uri="{BB962C8B-B14F-4D97-AF65-F5344CB8AC3E}">
        <p14:creationId xmlns:p14="http://schemas.microsoft.com/office/powerpoint/2010/main" val="2271333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33595BE-0D7E-4E46-8EB7-60A2E45A7A58}"/>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b="1" dirty="0">
                <a:solidFill>
                  <a:srgbClr val="0070C0"/>
                </a:solidFill>
              </a:rPr>
              <a:t>Moving From Single to Multi-Family Ownership</a:t>
            </a:r>
          </a:p>
        </p:txBody>
      </p:sp>
      <p:sp>
        <p:nvSpPr>
          <p:cNvPr id="4" name="Text Placeholder 3">
            <a:extLst>
              <a:ext uri="{FF2B5EF4-FFF2-40B4-BE49-F238E27FC236}">
                <a16:creationId xmlns:a16="http://schemas.microsoft.com/office/drawing/2014/main" id="{D1A55910-5D61-CB51-6F46-E022F5087CAD}"/>
              </a:ext>
            </a:extLst>
          </p:cNvPr>
          <p:cNvSpPr>
            <a:spLocks noGrp="1"/>
          </p:cNvSpPr>
          <p:nvPr>
            <p:ph type="body" sz="half" idx="2"/>
          </p:nvPr>
        </p:nvSpPr>
        <p:spPr>
          <a:xfrm>
            <a:off x="6416039" y="2160589"/>
            <a:ext cx="3451530" cy="3880773"/>
          </a:xfrm>
        </p:spPr>
        <p:txBody>
          <a:bodyPr vert="horz" lIns="91440" tIns="45720" rIns="91440" bIns="45720" rtlCol="0">
            <a:normAutofit/>
          </a:bodyPr>
          <a:lstStyle/>
          <a:p>
            <a:pPr>
              <a:buFont typeface="Wingdings 3" charset="2"/>
              <a:buChar char=""/>
            </a:pPr>
            <a:endParaRPr lang="en-US" sz="1500" dirty="0"/>
          </a:p>
          <a:p>
            <a:r>
              <a:rPr lang="en-US" sz="2000" dirty="0"/>
              <a:t>Single family housing isn’t the only way for women to invest in real estate.  We’ve never looked at this before but let’s look at multi-family</a:t>
            </a:r>
            <a:r>
              <a:rPr lang="en-US" sz="1800" dirty="0"/>
              <a:t>.  </a:t>
            </a:r>
          </a:p>
          <a:p>
            <a:endParaRPr lang="en-US" sz="2000" dirty="0"/>
          </a:p>
        </p:txBody>
      </p:sp>
      <p:graphicFrame>
        <p:nvGraphicFramePr>
          <p:cNvPr id="8" name="Content Placeholder 7">
            <a:extLst>
              <a:ext uri="{FF2B5EF4-FFF2-40B4-BE49-F238E27FC236}">
                <a16:creationId xmlns:a16="http://schemas.microsoft.com/office/drawing/2014/main" id="{051831C4-F4C3-10B3-773A-AAA42F61129A}"/>
              </a:ext>
            </a:extLst>
          </p:cNvPr>
          <p:cNvGraphicFramePr>
            <a:graphicFrameLocks noGrp="1"/>
          </p:cNvGraphicFramePr>
          <p:nvPr>
            <p:ph idx="1"/>
            <p:extLst>
              <p:ext uri="{D42A27DB-BD31-4B8C-83A1-F6EECF244321}">
                <p14:modId xmlns:p14="http://schemas.microsoft.com/office/powerpoint/2010/main" val="3782510683"/>
              </p:ext>
            </p:extLst>
          </p:nvPr>
        </p:nvGraphicFramePr>
        <p:xfrm>
          <a:off x="817474" y="2401716"/>
          <a:ext cx="5407008" cy="3084682"/>
        </p:xfrm>
        <a:graphic>
          <a:graphicData uri="http://schemas.openxmlformats.org/drawingml/2006/table">
            <a:tbl>
              <a:tblPr firstRow="1" bandRow="1">
                <a:tableStyleId>{3B4B98B0-60AC-42C2-AFA5-B58CD77FA1E5}</a:tableStyleId>
              </a:tblPr>
              <a:tblGrid>
                <a:gridCol w="1294257">
                  <a:extLst>
                    <a:ext uri="{9D8B030D-6E8A-4147-A177-3AD203B41FA5}">
                      <a16:colId xmlns:a16="http://schemas.microsoft.com/office/drawing/2014/main" val="3149861650"/>
                    </a:ext>
                  </a:extLst>
                </a:gridCol>
                <a:gridCol w="885697">
                  <a:extLst>
                    <a:ext uri="{9D8B030D-6E8A-4147-A177-3AD203B41FA5}">
                      <a16:colId xmlns:a16="http://schemas.microsoft.com/office/drawing/2014/main" val="642260711"/>
                    </a:ext>
                  </a:extLst>
                </a:gridCol>
                <a:gridCol w="1749723">
                  <a:extLst>
                    <a:ext uri="{9D8B030D-6E8A-4147-A177-3AD203B41FA5}">
                      <a16:colId xmlns:a16="http://schemas.microsoft.com/office/drawing/2014/main" val="1524656250"/>
                    </a:ext>
                  </a:extLst>
                </a:gridCol>
                <a:gridCol w="1477331">
                  <a:extLst>
                    <a:ext uri="{9D8B030D-6E8A-4147-A177-3AD203B41FA5}">
                      <a16:colId xmlns:a16="http://schemas.microsoft.com/office/drawing/2014/main" val="1900253471"/>
                    </a:ext>
                  </a:extLst>
                </a:gridCol>
              </a:tblGrid>
              <a:tr h="966586">
                <a:tc>
                  <a:txBody>
                    <a:bodyPr/>
                    <a:lstStyle/>
                    <a:p>
                      <a:pPr algn="l" fontAlgn="t"/>
                      <a:endParaRPr lang="en-US" sz="1800" b="0" i="0" u="none" strike="noStrike" dirty="0">
                        <a:solidFill>
                          <a:srgbClr val="000000"/>
                        </a:solidFill>
                        <a:effectLst/>
                        <a:latin typeface="Arial" panose="020B0604020202020204" pitchFamily="34" charset="0"/>
                      </a:endParaRPr>
                    </a:p>
                  </a:txBody>
                  <a:tcPr marL="5867" marR="5867" marT="5867" marB="0"/>
                </a:tc>
                <a:tc>
                  <a:txBody>
                    <a:bodyPr/>
                    <a:lstStyle/>
                    <a:p>
                      <a:pPr algn="r" fontAlgn="ctr"/>
                      <a:r>
                        <a:rPr lang="en-US" sz="1800" b="0" i="0" u="none" strike="noStrike" dirty="0">
                          <a:solidFill>
                            <a:srgbClr val="000000"/>
                          </a:solidFill>
                          <a:effectLst/>
                          <a:latin typeface="Arial" panose="020B0604020202020204" pitchFamily="34" charset="0"/>
                        </a:rPr>
                        <a:t>AA Women</a:t>
                      </a:r>
                    </a:p>
                  </a:txBody>
                  <a:tcPr marL="5867" marR="5867" marT="5867" marB="0" anchor="ctr"/>
                </a:tc>
                <a:tc>
                  <a:txBody>
                    <a:bodyPr/>
                    <a:lstStyle/>
                    <a:p>
                      <a:pPr algn="r" fontAlgn="ctr"/>
                      <a:r>
                        <a:rPr lang="en-US" sz="1800" b="0" u="none" strike="noStrike" dirty="0">
                          <a:solidFill>
                            <a:srgbClr val="000000"/>
                          </a:solidFill>
                          <a:effectLst/>
                        </a:rPr>
                        <a:t>Total persons of color</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b"/>
                      <a:r>
                        <a:rPr lang="en-US" sz="1800" b="0" u="none" strike="noStrike" dirty="0">
                          <a:solidFill>
                            <a:srgbClr val="000000"/>
                          </a:solidFill>
                          <a:effectLst/>
                        </a:rPr>
                        <a:t>Percent female ownership</a:t>
                      </a:r>
                      <a:endParaRPr lang="en-US" sz="1800" b="0" i="0" u="none" strike="noStrike" dirty="0">
                        <a:solidFill>
                          <a:srgbClr val="000000"/>
                        </a:solidFill>
                        <a:effectLst/>
                        <a:latin typeface="Calibri" panose="020F0502020204030204" pitchFamily="34" charset="0"/>
                      </a:endParaRPr>
                    </a:p>
                  </a:txBody>
                  <a:tcPr marL="5867" marR="5867" marT="5867" marB="0" anchor="b"/>
                </a:tc>
                <a:extLst>
                  <a:ext uri="{0D108BD9-81ED-4DB2-BD59-A6C34878D82A}">
                    <a16:rowId xmlns:a16="http://schemas.microsoft.com/office/drawing/2014/main" val="4137474998"/>
                  </a:ext>
                </a:extLst>
              </a:tr>
              <a:tr h="353016">
                <a:tc>
                  <a:txBody>
                    <a:bodyPr/>
                    <a:lstStyle/>
                    <a:p>
                      <a:pPr algn="l" fontAlgn="t"/>
                      <a:r>
                        <a:rPr lang="en-US" sz="1800" b="0" u="none" strike="noStrike" dirty="0">
                          <a:solidFill>
                            <a:srgbClr val="000000"/>
                          </a:solidFill>
                          <a:effectLst/>
                        </a:rPr>
                        <a:t>Total Units</a:t>
                      </a:r>
                      <a:endParaRPr lang="en-US" sz="1800" b="0" i="0" u="none" strike="noStrike" dirty="0">
                        <a:solidFill>
                          <a:srgbClr val="000000"/>
                        </a:solidFill>
                        <a:effectLst/>
                        <a:latin typeface="Arial" panose="020B0604020202020204" pitchFamily="34" charset="0"/>
                      </a:endParaRPr>
                    </a:p>
                  </a:txBody>
                  <a:tcPr marL="5867" marR="5867" marT="5867" marB="0"/>
                </a:tc>
                <a:tc>
                  <a:txBody>
                    <a:bodyPr/>
                    <a:lstStyle/>
                    <a:p>
                      <a:pPr algn="r" fontAlgn="ctr"/>
                      <a:r>
                        <a:rPr lang="en-US" sz="1800" b="0" u="none" strike="noStrike" dirty="0">
                          <a:solidFill>
                            <a:srgbClr val="000000"/>
                          </a:solidFill>
                          <a:effectLst/>
                        </a:rPr>
                        <a:t>670</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ctr"/>
                      <a:r>
                        <a:rPr lang="en-US" sz="1800" b="0" u="none" strike="noStrike" dirty="0">
                          <a:solidFill>
                            <a:srgbClr val="000000"/>
                          </a:solidFill>
                          <a:effectLst/>
                        </a:rPr>
                        <a:t>2,208</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b"/>
                      <a:r>
                        <a:rPr lang="en-US" sz="1800" b="0" u="none" strike="noStrike" dirty="0">
                          <a:solidFill>
                            <a:srgbClr val="000000"/>
                          </a:solidFill>
                          <a:effectLst/>
                        </a:rPr>
                        <a:t>0.23</a:t>
                      </a:r>
                      <a:endParaRPr lang="en-US" sz="1800" b="0" i="0" u="none" strike="noStrike" dirty="0">
                        <a:solidFill>
                          <a:srgbClr val="000000"/>
                        </a:solidFill>
                        <a:effectLst/>
                        <a:latin typeface="Calibri" panose="020F0502020204030204" pitchFamily="34" charset="0"/>
                      </a:endParaRPr>
                    </a:p>
                  </a:txBody>
                  <a:tcPr marL="5867" marR="5867" marT="5867" marB="0" anchor="b"/>
                </a:tc>
                <a:extLst>
                  <a:ext uri="{0D108BD9-81ED-4DB2-BD59-A6C34878D82A}">
                    <a16:rowId xmlns:a16="http://schemas.microsoft.com/office/drawing/2014/main" val="2642470806"/>
                  </a:ext>
                </a:extLst>
              </a:tr>
              <a:tr h="353016">
                <a:tc>
                  <a:txBody>
                    <a:bodyPr/>
                    <a:lstStyle/>
                    <a:p>
                      <a:pPr algn="l" fontAlgn="t"/>
                      <a:r>
                        <a:rPr lang="en-US" sz="1800" b="0" u="none" strike="noStrike" dirty="0">
                          <a:solidFill>
                            <a:srgbClr val="000000"/>
                          </a:solidFill>
                          <a:effectLst/>
                        </a:rPr>
                        <a:t>        5-24</a:t>
                      </a:r>
                      <a:endParaRPr lang="en-US" sz="1800" b="0" i="0" u="none" strike="noStrike" dirty="0">
                        <a:solidFill>
                          <a:srgbClr val="000000"/>
                        </a:solidFill>
                        <a:effectLst/>
                        <a:latin typeface="Arial" panose="020B0604020202020204" pitchFamily="34" charset="0"/>
                      </a:endParaRPr>
                    </a:p>
                  </a:txBody>
                  <a:tcPr marL="5867" marR="5867" marT="5867" marB="0"/>
                </a:tc>
                <a:tc>
                  <a:txBody>
                    <a:bodyPr/>
                    <a:lstStyle/>
                    <a:p>
                      <a:pPr algn="r" fontAlgn="ctr"/>
                      <a:r>
                        <a:rPr lang="en-US" sz="1800" b="0" u="none" strike="noStrike" dirty="0">
                          <a:solidFill>
                            <a:srgbClr val="000000"/>
                          </a:solidFill>
                          <a:effectLst/>
                        </a:rPr>
                        <a:t>648</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ctr"/>
                      <a:r>
                        <a:rPr lang="en-US" sz="1800" b="0" u="none" strike="noStrike" dirty="0">
                          <a:solidFill>
                            <a:srgbClr val="000000"/>
                          </a:solidFill>
                          <a:effectLst/>
                        </a:rPr>
                        <a:t>2,079</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b"/>
                      <a:r>
                        <a:rPr lang="en-US" sz="1800" b="0" u="none" strike="noStrike">
                          <a:solidFill>
                            <a:srgbClr val="000000"/>
                          </a:solidFill>
                          <a:effectLst/>
                        </a:rPr>
                        <a:t>0.24</a:t>
                      </a:r>
                      <a:endParaRPr lang="en-US" sz="1800" b="0" i="0" u="none" strike="noStrike">
                        <a:solidFill>
                          <a:srgbClr val="000000"/>
                        </a:solidFill>
                        <a:effectLst/>
                        <a:latin typeface="Calibri" panose="020F0502020204030204" pitchFamily="34" charset="0"/>
                      </a:endParaRPr>
                    </a:p>
                  </a:txBody>
                  <a:tcPr marL="5867" marR="5867" marT="5867" marB="0" anchor="b"/>
                </a:tc>
                <a:extLst>
                  <a:ext uri="{0D108BD9-81ED-4DB2-BD59-A6C34878D82A}">
                    <a16:rowId xmlns:a16="http://schemas.microsoft.com/office/drawing/2014/main" val="2034110332"/>
                  </a:ext>
                </a:extLst>
              </a:tr>
              <a:tr h="353016">
                <a:tc>
                  <a:txBody>
                    <a:bodyPr/>
                    <a:lstStyle/>
                    <a:p>
                      <a:pPr algn="l" fontAlgn="t"/>
                      <a:r>
                        <a:rPr lang="en-US" sz="1800" b="0" u="none" strike="noStrike" dirty="0">
                          <a:solidFill>
                            <a:srgbClr val="000000"/>
                          </a:solidFill>
                          <a:effectLst/>
                        </a:rPr>
                        <a:t>      25-49</a:t>
                      </a:r>
                      <a:endParaRPr lang="en-US" sz="1800" b="0" i="0" u="none" strike="noStrike" dirty="0">
                        <a:solidFill>
                          <a:srgbClr val="000000"/>
                        </a:solidFill>
                        <a:effectLst/>
                        <a:latin typeface="Arial" panose="020B0604020202020204" pitchFamily="34" charset="0"/>
                      </a:endParaRPr>
                    </a:p>
                  </a:txBody>
                  <a:tcPr marL="5867" marR="5867" marT="5867" marB="0"/>
                </a:tc>
                <a:tc>
                  <a:txBody>
                    <a:bodyPr/>
                    <a:lstStyle/>
                    <a:p>
                      <a:pPr algn="r" fontAlgn="ctr"/>
                      <a:r>
                        <a:rPr lang="en-US" sz="1800" b="0" u="none" strike="noStrike" dirty="0">
                          <a:solidFill>
                            <a:srgbClr val="000000"/>
                          </a:solidFill>
                          <a:effectLst/>
                        </a:rPr>
                        <a:t>7</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ctr"/>
                      <a:r>
                        <a:rPr lang="en-US" sz="1800" b="0" u="none" strike="noStrike" dirty="0">
                          <a:solidFill>
                            <a:srgbClr val="000000"/>
                          </a:solidFill>
                          <a:effectLst/>
                        </a:rPr>
                        <a:t>88</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b"/>
                      <a:r>
                        <a:rPr lang="en-US" sz="1800" b="0" u="none" strike="noStrike">
                          <a:solidFill>
                            <a:srgbClr val="000000"/>
                          </a:solidFill>
                          <a:effectLst/>
                        </a:rPr>
                        <a:t>0.07</a:t>
                      </a:r>
                      <a:endParaRPr lang="en-US" sz="1800" b="0" i="0" u="none" strike="noStrike">
                        <a:solidFill>
                          <a:srgbClr val="000000"/>
                        </a:solidFill>
                        <a:effectLst/>
                        <a:latin typeface="Calibri" panose="020F0502020204030204" pitchFamily="34" charset="0"/>
                      </a:endParaRPr>
                    </a:p>
                  </a:txBody>
                  <a:tcPr marL="5867" marR="5867" marT="5867" marB="0" anchor="b"/>
                </a:tc>
                <a:extLst>
                  <a:ext uri="{0D108BD9-81ED-4DB2-BD59-A6C34878D82A}">
                    <a16:rowId xmlns:a16="http://schemas.microsoft.com/office/drawing/2014/main" val="2740536930"/>
                  </a:ext>
                </a:extLst>
              </a:tr>
              <a:tr h="353016">
                <a:tc>
                  <a:txBody>
                    <a:bodyPr/>
                    <a:lstStyle/>
                    <a:p>
                      <a:pPr algn="l" fontAlgn="t"/>
                      <a:r>
                        <a:rPr lang="en-US" sz="1800" b="0" u="none" strike="noStrike" dirty="0">
                          <a:solidFill>
                            <a:srgbClr val="000000"/>
                          </a:solidFill>
                          <a:effectLst/>
                        </a:rPr>
                        <a:t>      50-99</a:t>
                      </a:r>
                      <a:endParaRPr lang="en-US" sz="1800" b="0" i="0" u="none" strike="noStrike" dirty="0">
                        <a:solidFill>
                          <a:srgbClr val="000000"/>
                        </a:solidFill>
                        <a:effectLst/>
                        <a:latin typeface="Arial" panose="020B0604020202020204" pitchFamily="34" charset="0"/>
                      </a:endParaRPr>
                    </a:p>
                  </a:txBody>
                  <a:tcPr marL="5867" marR="5867" marT="5867" marB="0"/>
                </a:tc>
                <a:tc>
                  <a:txBody>
                    <a:bodyPr/>
                    <a:lstStyle/>
                    <a:p>
                      <a:pPr algn="r" fontAlgn="ctr"/>
                      <a:r>
                        <a:rPr lang="en-US" sz="1800" b="0" u="none" strike="noStrike">
                          <a:solidFill>
                            <a:srgbClr val="000000"/>
                          </a:solidFill>
                          <a:effectLst/>
                        </a:rPr>
                        <a:t>5</a:t>
                      </a:r>
                      <a:endParaRPr lang="en-US" sz="1800" b="0" i="0" u="none" strike="noStrike">
                        <a:solidFill>
                          <a:srgbClr val="000000"/>
                        </a:solidFill>
                        <a:effectLst/>
                        <a:latin typeface="Arial" panose="020B0604020202020204" pitchFamily="34" charset="0"/>
                      </a:endParaRPr>
                    </a:p>
                  </a:txBody>
                  <a:tcPr marL="5867" marR="5867" marT="5867" marB="0" anchor="ctr"/>
                </a:tc>
                <a:tc>
                  <a:txBody>
                    <a:bodyPr/>
                    <a:lstStyle/>
                    <a:p>
                      <a:pPr algn="r" fontAlgn="ctr"/>
                      <a:r>
                        <a:rPr lang="en-US" sz="1800" b="0" u="none" strike="noStrike" dirty="0">
                          <a:solidFill>
                            <a:srgbClr val="000000"/>
                          </a:solidFill>
                          <a:effectLst/>
                        </a:rPr>
                        <a:t>21</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b"/>
                      <a:r>
                        <a:rPr lang="en-US" sz="1800" b="0" u="none" strike="noStrike">
                          <a:solidFill>
                            <a:srgbClr val="000000"/>
                          </a:solidFill>
                          <a:effectLst/>
                        </a:rPr>
                        <a:t>0.19</a:t>
                      </a:r>
                      <a:endParaRPr lang="en-US" sz="1800" b="0" i="0" u="none" strike="noStrike">
                        <a:solidFill>
                          <a:srgbClr val="000000"/>
                        </a:solidFill>
                        <a:effectLst/>
                        <a:latin typeface="Calibri" panose="020F0502020204030204" pitchFamily="34" charset="0"/>
                      </a:endParaRPr>
                    </a:p>
                  </a:txBody>
                  <a:tcPr marL="5867" marR="5867" marT="5867" marB="0" anchor="b"/>
                </a:tc>
                <a:extLst>
                  <a:ext uri="{0D108BD9-81ED-4DB2-BD59-A6C34878D82A}">
                    <a16:rowId xmlns:a16="http://schemas.microsoft.com/office/drawing/2014/main" val="3885817157"/>
                  </a:ext>
                </a:extLst>
              </a:tr>
              <a:tr h="353016">
                <a:tc>
                  <a:txBody>
                    <a:bodyPr/>
                    <a:lstStyle/>
                    <a:p>
                      <a:pPr algn="l" fontAlgn="t"/>
                      <a:r>
                        <a:rPr lang="en-US" sz="1800" b="0" u="none" strike="noStrike" dirty="0">
                          <a:solidFill>
                            <a:srgbClr val="000000"/>
                          </a:solidFill>
                          <a:effectLst/>
                        </a:rPr>
                        <a:t>  100-149</a:t>
                      </a:r>
                      <a:endParaRPr lang="en-US" sz="1800" b="0" i="0" u="none" strike="noStrike" dirty="0">
                        <a:solidFill>
                          <a:srgbClr val="000000"/>
                        </a:solidFill>
                        <a:effectLst/>
                        <a:latin typeface="Arial" panose="020B0604020202020204" pitchFamily="34" charset="0"/>
                      </a:endParaRPr>
                    </a:p>
                  </a:txBody>
                  <a:tcPr marL="5867" marR="5867" marT="5867" marB="0"/>
                </a:tc>
                <a:tc>
                  <a:txBody>
                    <a:bodyPr/>
                    <a:lstStyle/>
                    <a:p>
                      <a:pPr algn="r" fontAlgn="ctr"/>
                      <a:r>
                        <a:rPr lang="en-US" sz="1800" b="0" u="none" strike="noStrike" dirty="0">
                          <a:solidFill>
                            <a:srgbClr val="000000"/>
                          </a:solidFill>
                          <a:effectLst/>
                        </a:rPr>
                        <a:t>3</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ctr"/>
                      <a:r>
                        <a:rPr lang="en-US" sz="1800" b="0" u="none" strike="noStrike" dirty="0">
                          <a:solidFill>
                            <a:srgbClr val="000000"/>
                          </a:solidFill>
                          <a:effectLst/>
                        </a:rPr>
                        <a:t>9</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b"/>
                      <a:r>
                        <a:rPr lang="en-US" sz="1800" b="0" u="none" strike="noStrike" dirty="0">
                          <a:solidFill>
                            <a:srgbClr val="000000"/>
                          </a:solidFill>
                          <a:effectLst/>
                        </a:rPr>
                        <a:t>0.25</a:t>
                      </a:r>
                      <a:endParaRPr lang="en-US" sz="1800" b="0" i="0" u="none" strike="noStrike" dirty="0">
                        <a:solidFill>
                          <a:srgbClr val="000000"/>
                        </a:solidFill>
                        <a:effectLst/>
                        <a:latin typeface="Calibri" panose="020F0502020204030204" pitchFamily="34" charset="0"/>
                      </a:endParaRPr>
                    </a:p>
                  </a:txBody>
                  <a:tcPr marL="5867" marR="5867" marT="5867" marB="0" anchor="b"/>
                </a:tc>
                <a:extLst>
                  <a:ext uri="{0D108BD9-81ED-4DB2-BD59-A6C34878D82A}">
                    <a16:rowId xmlns:a16="http://schemas.microsoft.com/office/drawing/2014/main" val="183398151"/>
                  </a:ext>
                </a:extLst>
              </a:tr>
              <a:tr h="353016">
                <a:tc>
                  <a:txBody>
                    <a:bodyPr/>
                    <a:lstStyle/>
                    <a:p>
                      <a:pPr algn="l" fontAlgn="t"/>
                      <a:r>
                        <a:rPr lang="en-US" sz="1800" b="0" u="none" strike="noStrike" dirty="0">
                          <a:solidFill>
                            <a:srgbClr val="000000"/>
                          </a:solidFill>
                          <a:effectLst/>
                        </a:rPr>
                        <a:t>       &gt;149</a:t>
                      </a:r>
                      <a:endParaRPr lang="en-US" sz="1800" b="0" i="0" u="none" strike="noStrike" dirty="0">
                        <a:solidFill>
                          <a:srgbClr val="000000"/>
                        </a:solidFill>
                        <a:effectLst/>
                        <a:latin typeface="Arial" panose="020B0604020202020204" pitchFamily="34" charset="0"/>
                      </a:endParaRPr>
                    </a:p>
                  </a:txBody>
                  <a:tcPr marL="5867" marR="5867" marT="5867" marB="0"/>
                </a:tc>
                <a:tc>
                  <a:txBody>
                    <a:bodyPr/>
                    <a:lstStyle/>
                    <a:p>
                      <a:pPr algn="r" fontAlgn="ctr"/>
                      <a:r>
                        <a:rPr lang="en-US" sz="1800" b="0" u="none" strike="noStrike">
                          <a:solidFill>
                            <a:srgbClr val="000000"/>
                          </a:solidFill>
                          <a:effectLst/>
                        </a:rPr>
                        <a:t>7</a:t>
                      </a:r>
                      <a:endParaRPr lang="en-US" sz="1800" b="0" i="0" u="none" strike="noStrike">
                        <a:solidFill>
                          <a:srgbClr val="000000"/>
                        </a:solidFill>
                        <a:effectLst/>
                        <a:latin typeface="Arial" panose="020B0604020202020204" pitchFamily="34" charset="0"/>
                      </a:endParaRPr>
                    </a:p>
                  </a:txBody>
                  <a:tcPr marL="5867" marR="5867" marT="5867" marB="0" anchor="ctr"/>
                </a:tc>
                <a:tc>
                  <a:txBody>
                    <a:bodyPr/>
                    <a:lstStyle/>
                    <a:p>
                      <a:pPr algn="r" fontAlgn="ctr"/>
                      <a:r>
                        <a:rPr lang="en-US" sz="1800" b="0" u="none" strike="noStrike" dirty="0">
                          <a:solidFill>
                            <a:srgbClr val="000000"/>
                          </a:solidFill>
                          <a:effectLst/>
                        </a:rPr>
                        <a:t>11</a:t>
                      </a:r>
                      <a:endParaRPr lang="en-US" sz="1800" b="0" i="0" u="none" strike="noStrike" dirty="0">
                        <a:solidFill>
                          <a:srgbClr val="000000"/>
                        </a:solidFill>
                        <a:effectLst/>
                        <a:latin typeface="Arial" panose="020B0604020202020204" pitchFamily="34" charset="0"/>
                      </a:endParaRPr>
                    </a:p>
                  </a:txBody>
                  <a:tcPr marL="5867" marR="5867" marT="5867" marB="0" anchor="ctr"/>
                </a:tc>
                <a:tc>
                  <a:txBody>
                    <a:bodyPr/>
                    <a:lstStyle/>
                    <a:p>
                      <a:pPr algn="r" fontAlgn="b"/>
                      <a:r>
                        <a:rPr lang="en-US" sz="1800" b="0" u="none" strike="noStrike" dirty="0">
                          <a:solidFill>
                            <a:srgbClr val="000000"/>
                          </a:solidFill>
                          <a:effectLst/>
                        </a:rPr>
                        <a:t>0.39</a:t>
                      </a:r>
                      <a:endParaRPr lang="en-US" sz="1800" b="0" i="0" u="none" strike="noStrike" dirty="0">
                        <a:solidFill>
                          <a:srgbClr val="000000"/>
                        </a:solidFill>
                        <a:effectLst/>
                        <a:latin typeface="Calibri" panose="020F0502020204030204" pitchFamily="34" charset="0"/>
                      </a:endParaRPr>
                    </a:p>
                  </a:txBody>
                  <a:tcPr marL="5867" marR="5867" marT="5867" marB="0" anchor="b"/>
                </a:tc>
                <a:extLst>
                  <a:ext uri="{0D108BD9-81ED-4DB2-BD59-A6C34878D82A}">
                    <a16:rowId xmlns:a16="http://schemas.microsoft.com/office/drawing/2014/main" val="1454590477"/>
                  </a:ext>
                </a:extLst>
              </a:tr>
            </a:tbl>
          </a:graphicData>
        </a:graphic>
      </p:graphicFrame>
    </p:spTree>
    <p:extLst>
      <p:ext uri="{BB962C8B-B14F-4D97-AF65-F5344CB8AC3E}">
        <p14:creationId xmlns:p14="http://schemas.microsoft.com/office/powerpoint/2010/main" val="1616390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ED59-4EF3-1D02-B7F1-448BA764C7F8}"/>
              </a:ext>
            </a:extLst>
          </p:cNvPr>
          <p:cNvSpPr>
            <a:spLocks noGrp="1"/>
          </p:cNvSpPr>
          <p:nvPr>
            <p:ph type="title"/>
          </p:nvPr>
        </p:nvSpPr>
        <p:spPr>
          <a:xfrm>
            <a:off x="5252461" y="792079"/>
            <a:ext cx="4577325" cy="1320800"/>
          </a:xfrm>
        </p:spPr>
        <p:txBody>
          <a:bodyPr>
            <a:noAutofit/>
          </a:bodyPr>
          <a:lstStyle/>
          <a:p>
            <a:pPr>
              <a:lnSpc>
                <a:spcPct val="90000"/>
              </a:lnSpc>
            </a:pPr>
            <a:r>
              <a:rPr lang="en-US" sz="2400" b="1" dirty="0">
                <a:solidFill>
                  <a:srgbClr val="0070C0"/>
                </a:solidFill>
              </a:rPr>
              <a:t>Community Conversation: African American Women Must Know How to Maintain Generational Wealth</a:t>
            </a:r>
          </a:p>
        </p:txBody>
      </p:sp>
      <p:sp>
        <p:nvSpPr>
          <p:cNvPr id="3" name="Content Placeholder 2">
            <a:extLst>
              <a:ext uri="{FF2B5EF4-FFF2-40B4-BE49-F238E27FC236}">
                <a16:creationId xmlns:a16="http://schemas.microsoft.com/office/drawing/2014/main" id="{659E6BBA-F307-04E9-11A3-08A10D438C23}"/>
              </a:ext>
            </a:extLst>
          </p:cNvPr>
          <p:cNvSpPr>
            <a:spLocks noGrp="1"/>
          </p:cNvSpPr>
          <p:nvPr>
            <p:ph idx="1"/>
          </p:nvPr>
        </p:nvSpPr>
        <p:spPr>
          <a:xfrm>
            <a:off x="4980949" y="2545053"/>
            <a:ext cx="4848837" cy="3880773"/>
          </a:xfrm>
        </p:spPr>
        <p:txBody>
          <a:bodyPr>
            <a:normAutofit/>
          </a:bodyPr>
          <a:lstStyle/>
          <a:p>
            <a:pPr>
              <a:lnSpc>
                <a:spcPct val="90000"/>
              </a:lnSpc>
              <a:buFont typeface="Wingdings" panose="05000000000000000000" pitchFamily="2" charset="2"/>
              <a:buChar char="Ø"/>
            </a:pPr>
            <a:r>
              <a:rPr lang="en-US" sz="2000" dirty="0"/>
              <a:t>Over the next two decades, $68 trillion dollars is expected to move from Baby Boomers to their Gen X and Millennial children and grandchildren.</a:t>
            </a:r>
          </a:p>
          <a:p>
            <a:pPr>
              <a:lnSpc>
                <a:spcPct val="90000"/>
              </a:lnSpc>
              <a:buFont typeface="Wingdings" panose="05000000000000000000" pitchFamily="2" charset="2"/>
              <a:buChar char="Ø"/>
            </a:pPr>
            <a:r>
              <a:rPr lang="en-US" sz="2000" dirty="0"/>
              <a:t>Boomers now hold more than half of all wealth in the U.S. compared to just 3% held by Millennials, indicating that a transfer of knowledge may be required to help the inheriting generations manage their new-found wealth.</a:t>
            </a:r>
          </a:p>
          <a:p>
            <a:pPr>
              <a:lnSpc>
                <a:spcPct val="90000"/>
              </a:lnSpc>
            </a:pPr>
            <a:endParaRPr lang="en-US" sz="1500" dirty="0"/>
          </a:p>
        </p:txBody>
      </p:sp>
      <p:pic>
        <p:nvPicPr>
          <p:cNvPr id="3074" name="Picture 2" descr="Pinnacle adds 2 options for minority home equity lending - Nashville ...">
            <a:extLst>
              <a:ext uri="{FF2B5EF4-FFF2-40B4-BE49-F238E27FC236}">
                <a16:creationId xmlns:a16="http://schemas.microsoft.com/office/drawing/2014/main" id="{BC54933C-F2F9-7379-71C8-5F9597279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91" r="29598" b="-2"/>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3079" name="Isosceles Triangle 307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57473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429D-1635-3A78-6EEE-6677F59E292B}"/>
              </a:ext>
            </a:extLst>
          </p:cNvPr>
          <p:cNvSpPr>
            <a:spLocks noGrp="1"/>
          </p:cNvSpPr>
          <p:nvPr>
            <p:ph type="title"/>
          </p:nvPr>
        </p:nvSpPr>
        <p:spPr/>
        <p:txBody>
          <a:bodyPr>
            <a:normAutofit fontScale="90000"/>
          </a:bodyPr>
          <a:lstStyle/>
          <a:p>
            <a:r>
              <a:rPr kumimoji="0" lang="en-US" sz="3600" b="1" i="0" u="none" strike="noStrike" kern="1200" cap="none" spc="0" normalizeH="0" baseline="0" noProof="0" dirty="0">
                <a:ln>
                  <a:noFill/>
                </a:ln>
                <a:solidFill>
                  <a:srgbClr val="0070C0"/>
                </a:solidFill>
                <a:effectLst/>
                <a:uLnTx/>
                <a:uFillTx/>
                <a:latin typeface="Trebuchet MS" panose="020B0603020202020204"/>
                <a:ea typeface="+mj-ea"/>
                <a:cs typeface="+mj-cs"/>
              </a:rPr>
              <a:t>Community Conversation: African American Women Must Know How to Maintain Generational Wealth</a:t>
            </a:r>
            <a:endParaRPr lang="en-US" b="1" dirty="0">
              <a:solidFill>
                <a:srgbClr val="0070C0"/>
              </a:solidFill>
            </a:endParaRPr>
          </a:p>
        </p:txBody>
      </p:sp>
      <p:sp>
        <p:nvSpPr>
          <p:cNvPr id="3" name="Content Placeholder 2">
            <a:extLst>
              <a:ext uri="{FF2B5EF4-FFF2-40B4-BE49-F238E27FC236}">
                <a16:creationId xmlns:a16="http://schemas.microsoft.com/office/drawing/2014/main" id="{FBB3598B-6D35-1A70-E76F-B1FD1C1EE648}"/>
              </a:ext>
            </a:extLst>
          </p:cNvPr>
          <p:cNvSpPr>
            <a:spLocks noGrp="1"/>
          </p:cNvSpPr>
          <p:nvPr>
            <p:ph idx="1"/>
          </p:nvPr>
        </p:nvSpPr>
        <p:spPr>
          <a:xfrm>
            <a:off x="677334" y="2542251"/>
            <a:ext cx="8596668" cy="3880773"/>
          </a:xfrm>
        </p:spPr>
        <p:txBody>
          <a:bodyPr>
            <a:normAutofit/>
          </a:bodyPr>
          <a:lstStyle/>
          <a:p>
            <a:pPr>
              <a:buFont typeface="Wingdings" panose="05000000000000000000" pitchFamily="2" charset="2"/>
              <a:buChar char="Ø"/>
            </a:pPr>
            <a:r>
              <a:rPr lang="en-US" sz="2000" dirty="0"/>
              <a:t>Family financial meetings can be a time to discuss legacy plans and learn where each person is in terms of financial literacy, identifying areas that family members need help in building skills to manage wealth confidently and competently.</a:t>
            </a:r>
            <a:r>
              <a:rPr lang="en-US" sz="2000" dirty="0">
                <a:solidFill>
                  <a:schemeClr val="bg1"/>
                </a:solidFill>
              </a:rPr>
              <a:t>  a</a:t>
            </a:r>
          </a:p>
          <a:p>
            <a:pPr>
              <a:buFont typeface="Wingdings" panose="05000000000000000000" pitchFamily="2" charset="2"/>
              <a:buChar char="Ø"/>
            </a:pPr>
            <a:r>
              <a:rPr lang="en-US" sz="2000" dirty="0"/>
              <a:t>If an heir is not yet able to responsibly manage wealth, you might set up a trust to handle their inheritance.</a:t>
            </a:r>
          </a:p>
          <a:p>
            <a:pPr>
              <a:buFont typeface="Wingdings" panose="05000000000000000000" pitchFamily="2" charset="2"/>
              <a:buChar char="Ø"/>
            </a:pPr>
            <a:r>
              <a:rPr lang="en-US" sz="2000" dirty="0"/>
              <a:t>This may include simple budgeting, understanding economic indicators and how to track them, investing, estate planning and tax knowledge.</a:t>
            </a:r>
          </a:p>
        </p:txBody>
      </p:sp>
    </p:spTree>
    <p:extLst>
      <p:ext uri="{BB962C8B-B14F-4D97-AF65-F5344CB8AC3E}">
        <p14:creationId xmlns:p14="http://schemas.microsoft.com/office/powerpoint/2010/main" val="1465381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582" y="167268"/>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5148" b="-15148"/>
            </a:stretch>
          </a:blipFill>
        </p:spPr>
        <p:txBody>
          <a:bodyPr/>
          <a:lstStyle/>
          <a:p>
            <a:pPr defTabSz="609630"/>
            <a:endParaRPr lang="en-US" sz="1200">
              <a:solidFill>
                <a:prstClr val="black"/>
              </a:solidFill>
              <a:latin typeface="Calibri"/>
            </a:endParaRPr>
          </a:p>
        </p:txBody>
      </p:sp>
      <p:sp>
        <p:nvSpPr>
          <p:cNvPr id="3" name="Freeform 3"/>
          <p:cNvSpPr/>
          <p:nvPr/>
        </p:nvSpPr>
        <p:spPr>
          <a:xfrm rot="251623" flipH="1" flipV="1">
            <a:off x="127969" y="1058720"/>
            <a:ext cx="4851683" cy="5921643"/>
          </a:xfrm>
          <a:custGeom>
            <a:avLst/>
            <a:gdLst/>
            <a:ahLst/>
            <a:cxnLst/>
            <a:rect l="l" t="t" r="r" b="b"/>
            <a:pathLst>
              <a:path w="7277525" h="8882464">
                <a:moveTo>
                  <a:pt x="7277525" y="7904406"/>
                </a:moveTo>
                <a:lnTo>
                  <a:pt x="1291504" y="8882464"/>
                </a:lnTo>
                <a:lnTo>
                  <a:pt x="0" y="978058"/>
                </a:lnTo>
                <a:lnTo>
                  <a:pt x="5986021" y="0"/>
                </a:lnTo>
                <a:lnTo>
                  <a:pt x="7277525" y="7904406"/>
                </a:lnTo>
                <a:close/>
              </a:path>
            </a:pathLst>
          </a:custGeom>
          <a:blipFill>
            <a:blip r:embed="rId7"/>
            <a:stretch>
              <a:fillRect t="-1367" b="-1367"/>
            </a:stretch>
          </a:blipFill>
        </p:spPr>
        <p:txBody>
          <a:bodyPr/>
          <a:lstStyle/>
          <a:p>
            <a:pPr defTabSz="609630"/>
            <a:endParaRPr lang="en-US" sz="1200">
              <a:solidFill>
                <a:prstClr val="black"/>
              </a:solidFill>
              <a:latin typeface="Calibri"/>
            </a:endParaRPr>
          </a:p>
        </p:txBody>
      </p:sp>
      <p:sp>
        <p:nvSpPr>
          <p:cNvPr id="4" name="Freeform 4"/>
          <p:cNvSpPr/>
          <p:nvPr/>
        </p:nvSpPr>
        <p:spPr>
          <a:xfrm>
            <a:off x="3240523" y="3552900"/>
            <a:ext cx="1563795" cy="1907067"/>
          </a:xfrm>
          <a:custGeom>
            <a:avLst/>
            <a:gdLst/>
            <a:ahLst/>
            <a:cxnLst/>
            <a:rect l="l" t="t" r="r" b="b"/>
            <a:pathLst>
              <a:path w="2345693" h="2860601">
                <a:moveTo>
                  <a:pt x="0" y="0"/>
                </a:moveTo>
                <a:lnTo>
                  <a:pt x="2345693" y="0"/>
                </a:lnTo>
                <a:lnTo>
                  <a:pt x="2345693" y="2860601"/>
                </a:lnTo>
                <a:lnTo>
                  <a:pt x="0" y="2860601"/>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05151">
            <a:off x="8063072" y="848857"/>
            <a:ext cx="3907895" cy="5160287"/>
          </a:xfrm>
          <a:custGeom>
            <a:avLst/>
            <a:gdLst/>
            <a:ahLst/>
            <a:cxnLst/>
            <a:rect l="l" t="t" r="r" b="b"/>
            <a:pathLst>
              <a:path w="5861842" h="7740431">
                <a:moveTo>
                  <a:pt x="0" y="0"/>
                </a:moveTo>
                <a:lnTo>
                  <a:pt x="5861842" y="0"/>
                </a:lnTo>
                <a:lnTo>
                  <a:pt x="5861842" y="7740430"/>
                </a:lnTo>
                <a:lnTo>
                  <a:pt x="0" y="7740430"/>
                </a:lnTo>
                <a:lnTo>
                  <a:pt x="0" y="0"/>
                </a:lnTo>
                <a:close/>
              </a:path>
            </a:pathLst>
          </a:custGeom>
          <a:blipFill>
            <a:blip r:embed="rId7"/>
            <a:stretch>
              <a:fillRect l="-2654" r="-2654"/>
            </a:stretch>
          </a:blipFill>
        </p:spPr>
        <p:txBody>
          <a:bodyPr/>
          <a:lstStyle/>
          <a:p>
            <a:pPr defTabSz="609630"/>
            <a:endParaRPr lang="en-US" sz="1200">
              <a:solidFill>
                <a:prstClr val="black"/>
              </a:solidFill>
              <a:latin typeface="Calibri"/>
            </a:endParaRPr>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b="25349"/>
          <a:stretch>
            <a:fillRect/>
          </a:stretch>
        </p:blipFill>
        <p:spPr>
          <a:xfrm>
            <a:off x="8435279" y="167268"/>
            <a:ext cx="3542555" cy="4701407"/>
          </a:xfrm>
          <a:prstGeom prst="rect">
            <a:avLst/>
          </a:prstGeom>
        </p:spPr>
      </p:pic>
      <p:sp>
        <p:nvSpPr>
          <p:cNvPr id="7" name="Freeform 7"/>
          <p:cNvSpPr/>
          <p:nvPr/>
        </p:nvSpPr>
        <p:spPr>
          <a:xfrm>
            <a:off x="8435278" y="4061933"/>
            <a:ext cx="1059085" cy="889000"/>
          </a:xfrm>
          <a:custGeom>
            <a:avLst/>
            <a:gdLst/>
            <a:ahLst/>
            <a:cxnLst/>
            <a:rect l="l" t="t" r="r" b="b"/>
            <a:pathLst>
              <a:path w="1588627" h="1333500">
                <a:moveTo>
                  <a:pt x="0" y="0"/>
                </a:moveTo>
                <a:lnTo>
                  <a:pt x="1588627" y="0"/>
                </a:lnTo>
                <a:lnTo>
                  <a:pt x="1588627" y="1333500"/>
                </a:lnTo>
                <a:lnTo>
                  <a:pt x="0" y="1333500"/>
                </a:lnTo>
                <a:lnTo>
                  <a:pt x="0" y="0"/>
                </a:lnTo>
                <a:close/>
              </a:path>
            </a:pathLst>
          </a:custGeom>
          <a:blipFill>
            <a:blip r:embed="rId10">
              <a:alphaModFix amt="63000"/>
            </a:blip>
            <a:stretch>
              <a:fillRect t="-20487"/>
            </a:stretch>
          </a:blipFill>
        </p:spPr>
        <p:txBody>
          <a:bodyPr/>
          <a:lstStyle/>
          <a:p>
            <a:pPr defTabSz="609630"/>
            <a:endParaRPr lang="en-US" sz="1200">
              <a:solidFill>
                <a:prstClr val="black"/>
              </a:solidFill>
              <a:latin typeface="Calibri"/>
            </a:endParaRPr>
          </a:p>
        </p:txBody>
      </p:sp>
      <p:sp>
        <p:nvSpPr>
          <p:cNvPr id="8" name="Freeform 8"/>
          <p:cNvSpPr/>
          <p:nvPr/>
        </p:nvSpPr>
        <p:spPr>
          <a:xfrm>
            <a:off x="933702" y="916435"/>
            <a:ext cx="3465341" cy="4543531"/>
          </a:xfrm>
          <a:custGeom>
            <a:avLst/>
            <a:gdLst/>
            <a:ahLst/>
            <a:cxnLst/>
            <a:rect l="l" t="t" r="r" b="b"/>
            <a:pathLst>
              <a:path w="5198012" h="6815297">
                <a:moveTo>
                  <a:pt x="0" y="0"/>
                </a:moveTo>
                <a:lnTo>
                  <a:pt x="5198012" y="0"/>
                </a:lnTo>
                <a:lnTo>
                  <a:pt x="5198012" y="6815298"/>
                </a:lnTo>
                <a:lnTo>
                  <a:pt x="0" y="6815298"/>
                </a:lnTo>
                <a:lnTo>
                  <a:pt x="0" y="0"/>
                </a:lnTo>
                <a:close/>
              </a:path>
            </a:pathLst>
          </a:custGeom>
          <a:blipFill>
            <a:blip r:embed="rId11"/>
            <a:stretch>
              <a:fillRect l="-85993" t="-81064" r="-593355" b="-153289"/>
            </a:stretch>
          </a:blipFill>
        </p:spPr>
        <p:txBody>
          <a:bodyPr/>
          <a:lstStyle/>
          <a:p>
            <a:pPr defTabSz="609630"/>
            <a:endParaRPr lang="en-US" sz="1200">
              <a:solidFill>
                <a:prstClr val="black"/>
              </a:solidFill>
              <a:latin typeface="Calibri"/>
            </a:endParaRPr>
          </a:p>
        </p:txBody>
      </p:sp>
      <p:sp>
        <p:nvSpPr>
          <p:cNvPr id="9" name="TextBox 9"/>
          <p:cNvSpPr txBox="1"/>
          <p:nvPr/>
        </p:nvSpPr>
        <p:spPr>
          <a:xfrm>
            <a:off x="933702" y="5461229"/>
            <a:ext cx="2617682" cy="384016"/>
          </a:xfrm>
          <a:prstGeom prst="rect">
            <a:avLst/>
          </a:prstGeom>
        </p:spPr>
        <p:txBody>
          <a:bodyPr lIns="0" tIns="0" rIns="0" bIns="0" rtlCol="0" anchor="t">
            <a:spAutoFit/>
          </a:bodyPr>
          <a:lstStyle/>
          <a:p>
            <a:pPr algn="ctr" defTabSz="609630">
              <a:lnSpc>
                <a:spcPts val="3173"/>
              </a:lnSpc>
              <a:spcBef>
                <a:spcPct val="0"/>
              </a:spcBef>
            </a:pPr>
            <a:r>
              <a:rPr lang="en-US" sz="2266">
                <a:solidFill>
                  <a:srgbClr val="000000"/>
                </a:solidFill>
                <a:latin typeface="Anton"/>
                <a:ea typeface="Anton"/>
                <a:cs typeface="Anton"/>
                <a:sym typeface="Anton"/>
              </a:rPr>
              <a:t>Zipporah Potter Atkins </a:t>
            </a:r>
          </a:p>
        </p:txBody>
      </p:sp>
      <p:sp>
        <p:nvSpPr>
          <p:cNvPr id="10" name="Freeform 10"/>
          <p:cNvSpPr/>
          <p:nvPr/>
        </p:nvSpPr>
        <p:spPr>
          <a:xfrm>
            <a:off x="3342123" y="3654500"/>
            <a:ext cx="1563795" cy="1907067"/>
          </a:xfrm>
          <a:custGeom>
            <a:avLst/>
            <a:gdLst/>
            <a:ahLst/>
            <a:cxnLst/>
            <a:rect l="l" t="t" r="r" b="b"/>
            <a:pathLst>
              <a:path w="2345693" h="2860601">
                <a:moveTo>
                  <a:pt x="0" y="0"/>
                </a:moveTo>
                <a:lnTo>
                  <a:pt x="2345693" y="0"/>
                </a:lnTo>
                <a:lnTo>
                  <a:pt x="2345693" y="2860601"/>
                </a:lnTo>
                <a:lnTo>
                  <a:pt x="0" y="2860601"/>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11" name="Picture 1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rcRect b="16353"/>
          <a:stretch>
            <a:fillRect/>
          </a:stretch>
        </p:blipFill>
        <p:spPr>
          <a:xfrm>
            <a:off x="4905917" y="361756"/>
            <a:ext cx="3086100" cy="4589177"/>
          </a:xfrm>
          <a:prstGeom prst="rect">
            <a:avLst/>
          </a:prstGeom>
        </p:spPr>
      </p:pic>
      <p:sp>
        <p:nvSpPr>
          <p:cNvPr id="12" name="TextBox 12"/>
          <p:cNvSpPr txBox="1"/>
          <p:nvPr/>
        </p:nvSpPr>
        <p:spPr>
          <a:xfrm>
            <a:off x="9262479" y="4885400"/>
            <a:ext cx="2650232" cy="794385"/>
          </a:xfrm>
          <a:prstGeom prst="rect">
            <a:avLst/>
          </a:prstGeom>
        </p:spPr>
        <p:txBody>
          <a:bodyPr lIns="0" tIns="0" rIns="0" bIns="0" rtlCol="0" anchor="t">
            <a:spAutoFit/>
          </a:bodyPr>
          <a:lstStyle/>
          <a:p>
            <a:pPr algn="ctr" defTabSz="609630">
              <a:lnSpc>
                <a:spcPts val="3173"/>
              </a:lnSpc>
              <a:spcBef>
                <a:spcPct val="0"/>
              </a:spcBef>
            </a:pPr>
            <a:r>
              <a:rPr lang="en-US" sz="2266" dirty="0">
                <a:solidFill>
                  <a:srgbClr val="000000"/>
                </a:solidFill>
                <a:latin typeface="Anton"/>
                <a:ea typeface="Anton"/>
                <a:cs typeface="Anton"/>
                <a:sym typeface="Anton"/>
              </a:rPr>
              <a:t>Mary McCleod Bethune</a:t>
            </a:r>
          </a:p>
        </p:txBody>
      </p:sp>
      <p:sp>
        <p:nvSpPr>
          <p:cNvPr id="13" name="TextBox 13"/>
          <p:cNvSpPr txBox="1"/>
          <p:nvPr/>
        </p:nvSpPr>
        <p:spPr>
          <a:xfrm>
            <a:off x="5516282" y="5086420"/>
            <a:ext cx="2187674" cy="384016"/>
          </a:xfrm>
          <a:prstGeom prst="rect">
            <a:avLst/>
          </a:prstGeom>
        </p:spPr>
        <p:txBody>
          <a:bodyPr lIns="0" tIns="0" rIns="0" bIns="0" rtlCol="0" anchor="t">
            <a:spAutoFit/>
          </a:bodyPr>
          <a:lstStyle/>
          <a:p>
            <a:pPr algn="ctr" defTabSz="609630">
              <a:lnSpc>
                <a:spcPts val="3173"/>
              </a:lnSpc>
              <a:spcBef>
                <a:spcPct val="0"/>
              </a:spcBef>
            </a:pPr>
            <a:r>
              <a:rPr lang="en-US" sz="2266" dirty="0">
                <a:solidFill>
                  <a:srgbClr val="000000"/>
                </a:solidFill>
                <a:latin typeface="Anton"/>
                <a:ea typeface="Anton"/>
                <a:cs typeface="Anton"/>
                <a:sym typeface="Anton"/>
              </a:rPr>
              <a:t>Madam C.J. Walker</a:t>
            </a:r>
          </a:p>
        </p:txBody>
      </p:sp>
      <p:sp>
        <p:nvSpPr>
          <p:cNvPr id="14" name="TextBox 14"/>
          <p:cNvSpPr txBox="1"/>
          <p:nvPr/>
        </p:nvSpPr>
        <p:spPr>
          <a:xfrm>
            <a:off x="777528" y="5841807"/>
            <a:ext cx="2930029" cy="805349"/>
          </a:xfrm>
          <a:prstGeom prst="rect">
            <a:avLst/>
          </a:prstGeom>
        </p:spPr>
        <p:txBody>
          <a:bodyPr lIns="0" tIns="0" rIns="0" bIns="0" rtlCol="0" anchor="t">
            <a:spAutoFit/>
          </a:bodyPr>
          <a:lstStyle/>
          <a:p>
            <a:pPr algn="ctr" defTabSz="609630">
              <a:lnSpc>
                <a:spcPts val="3173"/>
              </a:lnSpc>
            </a:pPr>
            <a:r>
              <a:rPr lang="en-US" sz="2266">
                <a:solidFill>
                  <a:srgbClr val="000000"/>
                </a:solidFill>
                <a:latin typeface="Bebas Neue"/>
                <a:ea typeface="Bebas Neue"/>
                <a:cs typeface="Bebas Neue"/>
                <a:sym typeface="Bebas Neue"/>
              </a:rPr>
              <a:t>First African American Female </a:t>
            </a:r>
          </a:p>
          <a:p>
            <a:pPr algn="ctr" defTabSz="609630">
              <a:lnSpc>
                <a:spcPts val="3173"/>
              </a:lnSpc>
              <a:spcBef>
                <a:spcPct val="0"/>
              </a:spcBef>
            </a:pPr>
            <a:r>
              <a:rPr lang="en-US" sz="2266">
                <a:solidFill>
                  <a:srgbClr val="000000"/>
                </a:solidFill>
                <a:latin typeface="Bebas Neue"/>
                <a:ea typeface="Bebas Neue"/>
                <a:cs typeface="Bebas Neue"/>
                <a:sym typeface="Bebas Neue"/>
              </a:rPr>
              <a:t>Property Owner </a:t>
            </a:r>
          </a:p>
        </p:txBody>
      </p:sp>
      <p:sp>
        <p:nvSpPr>
          <p:cNvPr id="15" name="TextBox 15"/>
          <p:cNvSpPr txBox="1"/>
          <p:nvPr/>
        </p:nvSpPr>
        <p:spPr>
          <a:xfrm>
            <a:off x="5514681" y="5403059"/>
            <a:ext cx="1941997" cy="805349"/>
          </a:xfrm>
          <a:prstGeom prst="rect">
            <a:avLst/>
          </a:prstGeom>
        </p:spPr>
        <p:txBody>
          <a:bodyPr wrap="square" lIns="0" tIns="0" rIns="0" bIns="0" rtlCol="0" anchor="t">
            <a:spAutoFit/>
          </a:bodyPr>
          <a:lstStyle/>
          <a:p>
            <a:pPr algn="ctr" defTabSz="609630">
              <a:lnSpc>
                <a:spcPts val="3173"/>
              </a:lnSpc>
            </a:pPr>
            <a:r>
              <a:rPr lang="en-US" sz="2266" dirty="0">
                <a:solidFill>
                  <a:srgbClr val="000000"/>
                </a:solidFill>
                <a:latin typeface="Bebas Neue"/>
                <a:ea typeface="Bebas Neue"/>
                <a:cs typeface="Bebas Neue"/>
                <a:sym typeface="Bebas Neue"/>
              </a:rPr>
              <a:t>Entrepreneur </a:t>
            </a:r>
          </a:p>
          <a:p>
            <a:pPr algn="ctr" defTabSz="609630">
              <a:lnSpc>
                <a:spcPts val="3173"/>
              </a:lnSpc>
              <a:spcBef>
                <a:spcPct val="0"/>
              </a:spcBef>
            </a:pPr>
            <a:r>
              <a:rPr lang="en-US" sz="2266" dirty="0">
                <a:solidFill>
                  <a:srgbClr val="000000"/>
                </a:solidFill>
                <a:latin typeface="Bebas Neue"/>
                <a:ea typeface="Bebas Neue"/>
                <a:cs typeface="Bebas Neue"/>
                <a:sym typeface="Bebas Neue"/>
              </a:rPr>
              <a:t>during </a:t>
            </a:r>
            <a:r>
              <a:rPr lang="en-US" sz="2266" dirty="0" err="1">
                <a:solidFill>
                  <a:srgbClr val="000000"/>
                </a:solidFill>
                <a:latin typeface="Bebas Neue"/>
                <a:ea typeface="Bebas Neue"/>
                <a:cs typeface="Bebas Neue"/>
                <a:sym typeface="Bebas Neue"/>
              </a:rPr>
              <a:t>jim</a:t>
            </a:r>
            <a:r>
              <a:rPr lang="en-US" sz="2266" dirty="0">
                <a:solidFill>
                  <a:srgbClr val="000000"/>
                </a:solidFill>
                <a:latin typeface="Bebas Neue"/>
                <a:ea typeface="Bebas Neue"/>
                <a:cs typeface="Bebas Neue"/>
                <a:sym typeface="Bebas Neue"/>
              </a:rPr>
              <a:t> crow</a:t>
            </a:r>
          </a:p>
        </p:txBody>
      </p:sp>
      <p:sp>
        <p:nvSpPr>
          <p:cNvPr id="16" name="TextBox 16"/>
          <p:cNvSpPr txBox="1"/>
          <p:nvPr/>
        </p:nvSpPr>
        <p:spPr>
          <a:xfrm>
            <a:off x="8336212" y="5841807"/>
            <a:ext cx="3764211" cy="805349"/>
          </a:xfrm>
          <a:prstGeom prst="rect">
            <a:avLst/>
          </a:prstGeom>
        </p:spPr>
        <p:txBody>
          <a:bodyPr wrap="square" lIns="0" tIns="0" rIns="0" bIns="0" rtlCol="0" anchor="t">
            <a:spAutoFit/>
          </a:bodyPr>
          <a:lstStyle/>
          <a:p>
            <a:pPr algn="ctr" defTabSz="609630">
              <a:lnSpc>
                <a:spcPts val="3173"/>
              </a:lnSpc>
            </a:pPr>
            <a:r>
              <a:rPr lang="en-US" sz="2266" dirty="0">
                <a:solidFill>
                  <a:srgbClr val="000000"/>
                </a:solidFill>
                <a:latin typeface="Bebas Neue"/>
                <a:ea typeface="Bebas Neue"/>
                <a:cs typeface="Bebas Neue"/>
                <a:sym typeface="Bebas Neue"/>
              </a:rPr>
              <a:t>educator and </a:t>
            </a:r>
          </a:p>
          <a:p>
            <a:pPr algn="ctr" defTabSz="609630">
              <a:lnSpc>
                <a:spcPts val="3173"/>
              </a:lnSpc>
              <a:spcBef>
                <a:spcPct val="0"/>
              </a:spcBef>
            </a:pPr>
            <a:r>
              <a:rPr lang="en-US" sz="2266" dirty="0">
                <a:solidFill>
                  <a:srgbClr val="000000"/>
                </a:solidFill>
                <a:latin typeface="Bebas Neue"/>
                <a:ea typeface="Bebas Neue"/>
                <a:cs typeface="Bebas Neue"/>
                <a:sym typeface="Bebas Neue"/>
              </a:rPr>
              <a:t>civil rights advocate</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video>
              <p:cMediaNode vol="100000">
                <p:cTn id="3" fill="hold" display="0">
                  <p:stCondLst>
                    <p:cond delay="indefinite"/>
                  </p:stCondLst>
                </p:cTn>
                <p:tgtEl>
                  <p:spTgt spid="1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35BB-C2D9-7CC5-BBBB-670A2B9250AE}"/>
              </a:ext>
            </a:extLst>
          </p:cNvPr>
          <p:cNvSpPr>
            <a:spLocks noGrp="1"/>
          </p:cNvSpPr>
          <p:nvPr>
            <p:ph type="ctrTitle"/>
          </p:nvPr>
        </p:nvSpPr>
        <p:spPr/>
        <p:txBody>
          <a:bodyPr/>
          <a:lstStyle/>
          <a:p>
            <a:pPr algn="ctr"/>
            <a:r>
              <a:rPr lang="en-US" dirty="0">
                <a:solidFill>
                  <a:srgbClr val="0070C0"/>
                </a:solidFill>
              </a:rPr>
              <a:t>Thank You</a:t>
            </a:r>
          </a:p>
        </p:txBody>
      </p:sp>
      <p:sp>
        <p:nvSpPr>
          <p:cNvPr id="3" name="Subtitle 2">
            <a:extLst>
              <a:ext uri="{FF2B5EF4-FFF2-40B4-BE49-F238E27FC236}">
                <a16:creationId xmlns:a16="http://schemas.microsoft.com/office/drawing/2014/main" id="{48249EEC-3E5E-EBB4-2B9D-400E5B77826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16079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47AAD-58D2-45B3-5615-D50C86B85EF0}"/>
              </a:ext>
            </a:extLst>
          </p:cNvPr>
          <p:cNvSpPr>
            <a:spLocks noGrp="1"/>
          </p:cNvSpPr>
          <p:nvPr>
            <p:ph type="title"/>
          </p:nvPr>
        </p:nvSpPr>
        <p:spPr>
          <a:xfrm>
            <a:off x="2849562" y="609600"/>
            <a:ext cx="6424440" cy="1320800"/>
          </a:xfrm>
        </p:spPr>
        <p:txBody>
          <a:bodyPr>
            <a:normAutofit/>
          </a:bodyPr>
          <a:lstStyle/>
          <a:p>
            <a:r>
              <a:rPr lang="en-US" b="1" dirty="0">
                <a:solidFill>
                  <a:srgbClr val="0070C0"/>
                </a:solidFill>
              </a:rPr>
              <a:t>Previous HMDA Findings</a:t>
            </a:r>
          </a:p>
        </p:txBody>
      </p:sp>
      <p:pic>
        <p:nvPicPr>
          <p:cNvPr id="35" name="Picture 34" descr="Calculator, pen, compass, money and a paper with graphs printed on it">
            <a:extLst>
              <a:ext uri="{FF2B5EF4-FFF2-40B4-BE49-F238E27FC236}">
                <a16:creationId xmlns:a16="http://schemas.microsoft.com/office/drawing/2014/main" id="{371DAB87-BBBB-4F45-68FF-F61B6E179504}"/>
              </a:ext>
            </a:extLst>
          </p:cNvPr>
          <p:cNvPicPr>
            <a:picLocks noChangeAspect="1"/>
          </p:cNvPicPr>
          <p:nvPr/>
        </p:nvPicPr>
        <p:blipFill>
          <a:blip r:embed="rId2"/>
          <a:srcRect l="43147" r="32868"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9" name="Isosceles Triangle 3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16943A9-7675-B07D-DC56-3860A0B985C1}"/>
              </a:ext>
            </a:extLst>
          </p:cNvPr>
          <p:cNvSpPr>
            <a:spLocks noGrp="1"/>
          </p:cNvSpPr>
          <p:nvPr>
            <p:ph idx="1"/>
          </p:nvPr>
        </p:nvSpPr>
        <p:spPr>
          <a:xfrm>
            <a:off x="2628386" y="1634359"/>
            <a:ext cx="6645615" cy="4360497"/>
          </a:xfrm>
        </p:spPr>
        <p:txBody>
          <a:bodyPr>
            <a:normAutofit lnSpcReduction="10000"/>
          </a:bodyPr>
          <a:lstStyle/>
          <a:p>
            <a:pPr marL="571500" marR="0" lvl="1"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HMDA Data -mortgage disclosure act data assesses whether lenders are serving the housing needs of their communities.</a:t>
            </a:r>
          </a:p>
          <a:p>
            <a:pPr marL="571500" marR="0" lvl="1"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 </a:t>
            </a:r>
          </a:p>
          <a:p>
            <a:pPr marL="114300" marR="0" lvl="0"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r>
              <a:rPr lang="en-US" sz="2000" dirty="0">
                <a:latin typeface="Trebuchet MS" panose="020B0603020202020204"/>
              </a:rPr>
              <a:t>Information Learned</a:t>
            </a:r>
            <a:r>
              <a:rPr kumimoji="0" lang="en-US" sz="2000" b="0" i="0" u="none" strike="noStrike" kern="1200" cap="none" spc="0" normalizeH="0" baseline="0" noProof="0" dirty="0">
                <a:ln>
                  <a:noFill/>
                </a:ln>
                <a:effectLst/>
                <a:uLnTx/>
                <a:uFillTx/>
                <a:latin typeface="Trebuchet MS" panose="020B0603020202020204"/>
                <a:ea typeface="+mn-ea"/>
                <a:cs typeface="+mn-cs"/>
              </a:rPr>
              <a:t> from Mortgage Data (HMDA)</a:t>
            </a:r>
          </a:p>
          <a:p>
            <a:pPr marL="457200" marR="0" lvl="0"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Number of Loan originations  since 2007</a:t>
            </a:r>
          </a:p>
          <a:p>
            <a:pPr marL="457200" marR="0" lvl="0"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Loan types</a:t>
            </a:r>
          </a:p>
          <a:p>
            <a:pPr marL="457200" marR="0" lvl="0"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Age of applicants</a:t>
            </a:r>
          </a:p>
          <a:p>
            <a:pPr marL="457200" marR="0" lvl="0"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Marital status</a:t>
            </a:r>
          </a:p>
          <a:p>
            <a:pPr marL="457200" marR="0" lvl="0"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Level of acceptance and reasons for denials</a:t>
            </a:r>
          </a:p>
          <a:p>
            <a:pPr marL="457200" marR="0" lvl="0" defTabSz="457200" rtl="0" eaLnBrk="1" fontAlgn="auto" latinLnBrk="0" hangingPunct="1">
              <a:lnSpc>
                <a:spcPct val="9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Debt-to-income ratios</a:t>
            </a:r>
          </a:p>
          <a:p>
            <a:pPr marL="114300" marR="0" lvl="0" indent="0" defTabSz="457200" rtl="0" eaLnBrk="1" fontAlgn="auto" latinLnBrk="0" hangingPunct="1">
              <a:lnSpc>
                <a:spcPct val="90000"/>
              </a:lnSpc>
              <a:spcBef>
                <a:spcPts val="1000"/>
              </a:spcBef>
              <a:spcAft>
                <a:spcPts val="0"/>
              </a:spcAft>
              <a:buClr>
                <a:srgbClr val="94B6D2"/>
              </a:buClr>
              <a:buSzPct val="80000"/>
              <a:buFont typeface="Wingdings 3" charset="2"/>
              <a:buNone/>
              <a:tabLst/>
              <a:defRPr/>
            </a:pPr>
            <a:r>
              <a:rPr kumimoji="0" lang="en-US" sz="2000" b="0" i="0" u="none" strike="noStrike" kern="1200" cap="none" spc="0" normalizeH="0" baseline="0" noProof="0" dirty="0">
                <a:ln>
                  <a:noFill/>
                </a:ln>
                <a:effectLst/>
                <a:uLnTx/>
                <a:uFillTx/>
                <a:latin typeface="Trebuchet MS" panose="020B0603020202020204"/>
                <a:ea typeface="+mn-ea"/>
                <a:cs typeface="+mn-cs"/>
              </a:rPr>
              <a:t>	</a:t>
            </a:r>
          </a:p>
          <a:p>
            <a:pPr>
              <a:lnSpc>
                <a:spcPct val="90000"/>
              </a:lnSpc>
            </a:pPr>
            <a:endParaRPr lang="en-US" dirty="0"/>
          </a:p>
        </p:txBody>
      </p:sp>
    </p:spTree>
    <p:extLst>
      <p:ext uri="{BB962C8B-B14F-4D97-AF65-F5344CB8AC3E}">
        <p14:creationId xmlns:p14="http://schemas.microsoft.com/office/powerpoint/2010/main" val="327711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40EE-CF46-E1FA-CB15-EB44B7557506}"/>
              </a:ext>
            </a:extLst>
          </p:cNvPr>
          <p:cNvSpPr>
            <a:spLocks noGrp="1"/>
          </p:cNvSpPr>
          <p:nvPr>
            <p:ph type="title"/>
          </p:nvPr>
        </p:nvSpPr>
        <p:spPr>
          <a:xfrm>
            <a:off x="640547" y="341586"/>
            <a:ext cx="8596668" cy="1320800"/>
          </a:xfrm>
        </p:spPr>
        <p:txBody>
          <a:bodyPr/>
          <a:lstStyle/>
          <a:p>
            <a:r>
              <a:rPr kumimoji="0" lang="en-US" sz="3600" b="1" i="0" u="none" strike="noStrike" kern="1200" cap="none" spc="0" normalizeH="0" baseline="0" noProof="0" dirty="0">
                <a:ln>
                  <a:noFill/>
                </a:ln>
                <a:solidFill>
                  <a:srgbClr val="0070C0"/>
                </a:solidFill>
                <a:effectLst/>
                <a:uLnTx/>
                <a:uFillTx/>
                <a:latin typeface="Trebuchet MS" panose="020B0603020202020204"/>
                <a:ea typeface="+mj-ea"/>
                <a:cs typeface="+mj-cs"/>
              </a:rPr>
              <a:t>Previous Policy Implications</a:t>
            </a:r>
            <a:endParaRPr lang="en-US" b="1" dirty="0">
              <a:solidFill>
                <a:srgbClr val="0070C0"/>
              </a:solidFill>
            </a:endParaRPr>
          </a:p>
        </p:txBody>
      </p:sp>
      <p:sp>
        <p:nvSpPr>
          <p:cNvPr id="3" name="Content Placeholder 2">
            <a:extLst>
              <a:ext uri="{FF2B5EF4-FFF2-40B4-BE49-F238E27FC236}">
                <a16:creationId xmlns:a16="http://schemas.microsoft.com/office/drawing/2014/main" id="{038FFB84-5B38-B086-7FE1-0CD8EC657FE9}"/>
              </a:ext>
            </a:extLst>
          </p:cNvPr>
          <p:cNvSpPr>
            <a:spLocks noGrp="1"/>
          </p:cNvSpPr>
          <p:nvPr>
            <p:ph idx="1"/>
          </p:nvPr>
        </p:nvSpPr>
        <p:spPr>
          <a:xfrm>
            <a:off x="677334" y="1108818"/>
            <a:ext cx="9202390" cy="5087007"/>
          </a:xfrm>
        </p:spPr>
        <p:txBody>
          <a:bodyPr>
            <a:noAutofit/>
          </a:bodyPr>
          <a:lstStyle/>
          <a:p>
            <a:pPr marL="114300" marR="0" lvl="0" indent="0" algn="l" defTabSz="457200" rtl="0" eaLnBrk="1" fontAlgn="auto" latinLnBrk="0" hangingPunct="1">
              <a:lnSpc>
                <a:spcPct val="100000"/>
              </a:lnSpc>
              <a:spcBef>
                <a:spcPts val="1000"/>
              </a:spcBef>
              <a:spcAft>
                <a:spcPts val="0"/>
              </a:spcAft>
              <a:buClr>
                <a:srgbClr val="94B6D2"/>
              </a:buClr>
              <a:buSzPct val="80000"/>
              <a:buFont typeface="Wingdings 3" charset="2"/>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Housing and Wage policies were not created with African American Women and their communities  in mind. In addition to numbers, we have discussed issues such as:</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Housing Policies and their impact on African American women</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Economic uncertainty on the housing market: interest rates, housing 			building supplies and housing stock</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Impact of the pandemic on African American women</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Preserving heirship property</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Preventing foreclosure</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Preserving fair </a:t>
            </a:r>
            <a:r>
              <a:rPr lang="en-US" sz="2000" dirty="0">
                <a:solidFill>
                  <a:prstClr val="black">
                    <a:lumMod val="75000"/>
                    <a:lumOff val="25000"/>
                  </a:prstClr>
                </a:solidFill>
                <a:latin typeface="Trebuchet MS" panose="020B0603020202020204"/>
              </a:rPr>
              <a:t>h</a:t>
            </a:r>
            <a:r>
              <a:rPr kumimoji="0" lang="en-US" sz="20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ousing</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protections</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Preserving special purpose </a:t>
            </a:r>
            <a:r>
              <a:rPr lang="en-US" sz="2000" dirty="0">
                <a:solidFill>
                  <a:prstClr val="black">
                    <a:lumMod val="75000"/>
                    <a:lumOff val="25000"/>
                  </a:prstClr>
                </a:solidFill>
                <a:latin typeface="Trebuchet MS" panose="020B0603020202020204"/>
              </a:rPr>
              <a:t>c</a:t>
            </a:r>
            <a:r>
              <a:rPr kumimoji="0" lang="en-US" sz="20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redits</a:t>
            </a:r>
            <a:endPar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Establishing family </a:t>
            </a:r>
            <a:r>
              <a:rPr lang="en-US" sz="2000" dirty="0">
                <a:solidFill>
                  <a:prstClr val="black">
                    <a:lumMod val="75000"/>
                    <a:lumOff val="25000"/>
                  </a:prstClr>
                </a:solidFill>
                <a:latin typeface="Trebuchet MS" panose="020B0603020202020204"/>
              </a:rPr>
              <a:t>t</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rusts for wealth </a:t>
            </a:r>
            <a:r>
              <a:rPr lang="en-US" sz="2000" dirty="0">
                <a:solidFill>
                  <a:prstClr val="black">
                    <a:lumMod val="75000"/>
                    <a:lumOff val="25000"/>
                  </a:prstClr>
                </a:solidFill>
                <a:latin typeface="Trebuchet MS" panose="020B0603020202020204"/>
              </a:rPr>
              <a:t>p</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reservation</a:t>
            </a:r>
          </a:p>
          <a:p>
            <a:pPr marR="0" lvl="0" algn="l" defTabSz="457200" rtl="0" eaLnBrk="1" fontAlgn="auto" latinLnBrk="0" hangingPunct="1">
              <a:lnSpc>
                <a:spcPct val="100000"/>
              </a:lnSpc>
              <a:spcBef>
                <a:spcPts val="1000"/>
              </a:spcBef>
              <a:spcAft>
                <a:spcPts val="0"/>
              </a:spcAft>
              <a:buClr>
                <a:srgbClr val="94B6D2"/>
              </a:buClr>
              <a:buSzPct val="8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Gaining a seat at decision-making tables: national, state, regional, city 		and/or</a:t>
            </a:r>
            <a:r>
              <a:rPr lang="en-US" sz="2000" dirty="0">
                <a:solidFill>
                  <a:prstClr val="black">
                    <a:lumMod val="75000"/>
                    <a:lumOff val="25000"/>
                  </a:prstClr>
                </a:solidFill>
                <a:latin typeface="Trebuchet MS" panose="020B0603020202020204"/>
              </a:rPr>
              <a:t>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neighborhood</a:t>
            </a:r>
            <a:endParaRPr lang="en-US" sz="2000" dirty="0"/>
          </a:p>
        </p:txBody>
      </p:sp>
    </p:spTree>
    <p:extLst>
      <p:ext uri="{BB962C8B-B14F-4D97-AF65-F5344CB8AC3E}">
        <p14:creationId xmlns:p14="http://schemas.microsoft.com/office/powerpoint/2010/main" val="89044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980A-8E0E-9068-FAD0-EFBB6B3935E8}"/>
              </a:ext>
            </a:extLst>
          </p:cNvPr>
          <p:cNvSpPr>
            <a:spLocks noGrp="1"/>
          </p:cNvSpPr>
          <p:nvPr>
            <p:ph type="title"/>
          </p:nvPr>
        </p:nvSpPr>
        <p:spPr>
          <a:xfrm>
            <a:off x="607627" y="1827471"/>
            <a:ext cx="8596668" cy="1826581"/>
          </a:xfrm>
        </p:spPr>
        <p:txBody>
          <a:bodyPr/>
          <a:lstStyle/>
          <a:p>
            <a:r>
              <a:rPr lang="en-US" b="1" dirty="0">
                <a:solidFill>
                  <a:srgbClr val="0070C0"/>
                </a:solidFill>
              </a:rPr>
              <a:t>Emerging and Existing Trends</a:t>
            </a:r>
          </a:p>
        </p:txBody>
      </p:sp>
      <p:sp>
        <p:nvSpPr>
          <p:cNvPr id="3" name="Text Placeholder 2">
            <a:extLst>
              <a:ext uri="{FF2B5EF4-FFF2-40B4-BE49-F238E27FC236}">
                <a16:creationId xmlns:a16="http://schemas.microsoft.com/office/drawing/2014/main" id="{A74D5A5D-0ECD-0C7E-FD67-D84DE1A5376B}"/>
              </a:ext>
            </a:extLst>
          </p:cNvPr>
          <p:cNvSpPr>
            <a:spLocks noGrp="1"/>
          </p:cNvSpPr>
          <p:nvPr>
            <p:ph type="body" idx="1"/>
          </p:nvPr>
        </p:nvSpPr>
        <p:spPr>
          <a:xfrm>
            <a:off x="648632" y="3621249"/>
            <a:ext cx="8596668" cy="860400"/>
          </a:xfrm>
        </p:spPr>
        <p:txBody>
          <a:bodyPr/>
          <a:lstStyle/>
          <a:p>
            <a:r>
              <a:rPr lang="en-US" dirty="0"/>
              <a:t>Impacting the African American Woman</a:t>
            </a:r>
          </a:p>
        </p:txBody>
      </p:sp>
    </p:spTree>
    <p:extLst>
      <p:ext uri="{BB962C8B-B14F-4D97-AF65-F5344CB8AC3E}">
        <p14:creationId xmlns:p14="http://schemas.microsoft.com/office/powerpoint/2010/main" val="2926940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D6F3-5937-C00A-C362-34B7B68AFE28}"/>
              </a:ext>
            </a:extLst>
          </p:cNvPr>
          <p:cNvSpPr>
            <a:spLocks noGrp="1"/>
          </p:cNvSpPr>
          <p:nvPr>
            <p:ph type="title"/>
          </p:nvPr>
        </p:nvSpPr>
        <p:spPr>
          <a:xfrm>
            <a:off x="2849562" y="609600"/>
            <a:ext cx="6424440" cy="1320800"/>
          </a:xfrm>
        </p:spPr>
        <p:txBody>
          <a:bodyPr>
            <a:normAutofit/>
          </a:bodyPr>
          <a:lstStyle/>
          <a:p>
            <a:r>
              <a:rPr lang="en-US" b="1" dirty="0">
                <a:solidFill>
                  <a:srgbClr val="0070C0"/>
                </a:solidFill>
              </a:rPr>
              <a:t>Positive Aspects of AI for African American Women</a:t>
            </a:r>
          </a:p>
        </p:txBody>
      </p:sp>
      <p:pic>
        <p:nvPicPr>
          <p:cNvPr id="1026" name="Picture 2" descr="A call to action: Empowering minority populations in the AI revolution ...">
            <a:extLst>
              <a:ext uri="{FF2B5EF4-FFF2-40B4-BE49-F238E27FC236}">
                <a16:creationId xmlns:a16="http://schemas.microsoft.com/office/drawing/2014/main" id="{CE8CDCE7-22FD-19E5-48B5-745F9A930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780" t="141" r="21237" b="-1"/>
          <a:stretch>
            <a:fillRect/>
          </a:stretch>
        </p:blipFill>
        <p:spPr bwMode="auto">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a:noFill/>
          <a:extLst>
            <a:ext uri="{909E8E84-426E-40DD-AFC4-6F175D3DCCD1}">
              <a14:hiddenFill xmlns:a14="http://schemas.microsoft.com/office/drawing/2010/main">
                <a:solidFill>
                  <a:srgbClr val="FFFFFF"/>
                </a:solidFill>
              </a14:hiddenFill>
            </a:ext>
          </a:extLst>
        </p:spPr>
      </p:pic>
      <p:sp>
        <p:nvSpPr>
          <p:cNvPr id="1052" name="Isosceles Triangle 105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C2A8C33-21D5-D550-188C-84C7DB75DB93}"/>
              </a:ext>
            </a:extLst>
          </p:cNvPr>
          <p:cNvSpPr>
            <a:spLocks noGrp="1"/>
          </p:cNvSpPr>
          <p:nvPr>
            <p:ph idx="1"/>
          </p:nvPr>
        </p:nvSpPr>
        <p:spPr>
          <a:xfrm>
            <a:off x="2849562" y="2160589"/>
            <a:ext cx="6424440" cy="3880773"/>
          </a:xfrm>
        </p:spPr>
        <p:txBody>
          <a:bodyPr>
            <a:noAutofit/>
          </a:bodyPr>
          <a:lstStyle/>
          <a:p>
            <a:pPr>
              <a:buFont typeface="Wingdings" panose="05000000000000000000" pitchFamily="2" charset="2"/>
              <a:buChar char="Ø"/>
            </a:pPr>
            <a:r>
              <a:rPr lang="en-US" sz="2000" dirty="0"/>
              <a:t>McKinsey Institute for Economic Mobility reports that AI could provide equitable benefits for Black and other marginalized communities and accelerate the closure of the racial gap.</a:t>
            </a:r>
          </a:p>
          <a:p>
            <a:pPr>
              <a:buFont typeface="Wingdings" panose="05000000000000000000" pitchFamily="2" charset="2"/>
              <a:buChar char="Ø"/>
            </a:pPr>
            <a:r>
              <a:rPr lang="en-US" sz="2000" dirty="0"/>
              <a:t>Eight benefits are financial inclusion, credit and ecosystem development for small businesses, health, workforce and jobs, preK-12 education, the digital divide, affordable housing, and public infrastructure.</a:t>
            </a:r>
          </a:p>
          <a:p>
            <a:pPr>
              <a:buFont typeface="Wingdings" panose="05000000000000000000" pitchFamily="2" charset="2"/>
              <a:buChar char="Ø"/>
            </a:pPr>
            <a:r>
              <a:rPr lang="en-US" sz="2000" dirty="0"/>
              <a:t>Incorporating AI into prenatal care has reduced pre-term births, based on a study described in a Harvard Business Review. </a:t>
            </a:r>
          </a:p>
        </p:txBody>
      </p:sp>
    </p:spTree>
    <p:extLst>
      <p:ext uri="{BB962C8B-B14F-4D97-AF65-F5344CB8AC3E}">
        <p14:creationId xmlns:p14="http://schemas.microsoft.com/office/powerpoint/2010/main" val="249522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F0519-7DEF-7D06-2026-6EDBC8A0B2AC}"/>
              </a:ext>
            </a:extLst>
          </p:cNvPr>
          <p:cNvSpPr>
            <a:spLocks noGrp="1"/>
          </p:cNvSpPr>
          <p:nvPr>
            <p:ph type="title"/>
          </p:nvPr>
        </p:nvSpPr>
        <p:spPr/>
        <p:txBody>
          <a:bodyPr>
            <a:normAutofit/>
          </a:bodyPr>
          <a:lstStyle/>
          <a:p>
            <a:r>
              <a:rPr lang="en-US" b="1" dirty="0">
                <a:solidFill>
                  <a:srgbClr val="0070C0"/>
                </a:solidFill>
              </a:rPr>
              <a:t>Positive Aspects of AI For African American Women</a:t>
            </a:r>
          </a:p>
        </p:txBody>
      </p:sp>
      <p:sp>
        <p:nvSpPr>
          <p:cNvPr id="3" name="Content Placeholder 2">
            <a:extLst>
              <a:ext uri="{FF2B5EF4-FFF2-40B4-BE49-F238E27FC236}">
                <a16:creationId xmlns:a16="http://schemas.microsoft.com/office/drawing/2014/main" id="{DB66A560-8AF4-20F1-7FF3-CB7FA59E165B}"/>
              </a:ext>
            </a:extLst>
          </p:cNvPr>
          <p:cNvSpPr>
            <a:spLocks noGrp="1"/>
          </p:cNvSpPr>
          <p:nvPr>
            <p:ph idx="1"/>
          </p:nvPr>
        </p:nvSpPr>
        <p:spPr/>
        <p:txBody>
          <a:bodyPr>
            <a:normAutofit/>
          </a:bodyPr>
          <a:lstStyle/>
          <a:p>
            <a:pPr>
              <a:buFont typeface="Wingdings" panose="05000000000000000000" pitchFamily="2" charset="2"/>
              <a:buChar char="Ø"/>
            </a:pPr>
            <a:r>
              <a:rPr lang="en-US" sz="2000" dirty="0"/>
              <a:t>AI can increase equity by enhancing access to banking products for Back Americans, who have historically faced exclusion from financial products and services.</a:t>
            </a:r>
          </a:p>
          <a:p>
            <a:pPr>
              <a:buFont typeface="Wingdings" panose="05000000000000000000" pitchFamily="2" charset="2"/>
              <a:buChar char="Ø"/>
            </a:pPr>
            <a:r>
              <a:rPr lang="en-US" sz="2000" dirty="0"/>
              <a:t>AI can achieve financial inclusion by generating targeted, responsive marketing content and specific personalized offerings.</a:t>
            </a:r>
          </a:p>
          <a:p>
            <a:pPr>
              <a:buFont typeface="Wingdings" panose="05000000000000000000" pitchFamily="2" charset="2"/>
              <a:buChar char="Ø"/>
            </a:pPr>
            <a:r>
              <a:rPr lang="en-US" sz="2000" dirty="0"/>
              <a:t>Leaders with influence must build equity in developing AI strategies that promotes inclusion, fairness and opportunity.</a:t>
            </a:r>
          </a:p>
        </p:txBody>
      </p:sp>
    </p:spTree>
    <p:extLst>
      <p:ext uri="{BB962C8B-B14F-4D97-AF65-F5344CB8AC3E}">
        <p14:creationId xmlns:p14="http://schemas.microsoft.com/office/powerpoint/2010/main" val="141765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BC7A-FC23-62BA-216C-737D39FB19EC}"/>
              </a:ext>
            </a:extLst>
          </p:cNvPr>
          <p:cNvSpPr>
            <a:spLocks noGrp="1"/>
          </p:cNvSpPr>
          <p:nvPr>
            <p:ph type="title"/>
          </p:nvPr>
        </p:nvSpPr>
        <p:spPr>
          <a:xfrm>
            <a:off x="677333" y="609600"/>
            <a:ext cx="9024993" cy="1320800"/>
          </a:xfrm>
        </p:spPr>
        <p:txBody>
          <a:bodyPr anchor="t">
            <a:normAutofit/>
          </a:bodyPr>
          <a:lstStyle/>
          <a:p>
            <a:r>
              <a:rPr lang="en-US" b="1" dirty="0">
                <a:solidFill>
                  <a:srgbClr val="0070C0"/>
                </a:solidFill>
              </a:rPr>
              <a:t>Artificial Intelligence (AI) Bias Can Impact Home Loan Approval</a:t>
            </a:r>
          </a:p>
        </p:txBody>
      </p:sp>
      <p:pic>
        <p:nvPicPr>
          <p:cNvPr id="4098" name="Picture 2" descr="16 Loan Programs for Low-Income and Minority Homebuyers">
            <a:extLst>
              <a:ext uri="{FF2B5EF4-FFF2-40B4-BE49-F238E27FC236}">
                <a16:creationId xmlns:a16="http://schemas.microsoft.com/office/drawing/2014/main" id="{D32160C0-C310-5931-EBB0-6E18DDDB51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529" y="4827753"/>
            <a:ext cx="3336701" cy="17767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1746FC5-E725-AF07-827A-019221428507}"/>
              </a:ext>
            </a:extLst>
          </p:cNvPr>
          <p:cNvSpPr>
            <a:spLocks noGrp="1"/>
          </p:cNvSpPr>
          <p:nvPr>
            <p:ph idx="1"/>
          </p:nvPr>
        </p:nvSpPr>
        <p:spPr>
          <a:xfrm>
            <a:off x="677333" y="1788580"/>
            <a:ext cx="8713188" cy="3880773"/>
          </a:xfrm>
        </p:spPr>
        <p:txBody>
          <a:bodyPr>
            <a:noAutofit/>
          </a:bodyPr>
          <a:lstStyle/>
          <a:p>
            <a:pPr>
              <a:lnSpc>
                <a:spcPct val="90000"/>
              </a:lnSpc>
              <a:buFont typeface="Wingdings" panose="05000000000000000000" pitchFamily="2" charset="2"/>
              <a:buChar char="Ø"/>
            </a:pPr>
            <a:r>
              <a:rPr lang="en-US" sz="2000" dirty="0"/>
              <a:t>45% of the country’s largest mortgage lenders now offer online or app-based loan origination.</a:t>
            </a:r>
          </a:p>
          <a:p>
            <a:pPr>
              <a:lnSpc>
                <a:spcPct val="90000"/>
              </a:lnSpc>
              <a:buFont typeface="Wingdings" panose="05000000000000000000" pitchFamily="2" charset="2"/>
              <a:buChar char="Ø"/>
            </a:pPr>
            <a:r>
              <a:rPr lang="en-US" sz="2000" dirty="0"/>
              <a:t>Disparities in homeownership rates are cited as the leading cause in the racial wealth gap.</a:t>
            </a:r>
          </a:p>
          <a:p>
            <a:pPr>
              <a:lnSpc>
                <a:spcPct val="90000"/>
              </a:lnSpc>
              <a:buFont typeface="Wingdings" panose="05000000000000000000" pitchFamily="2" charset="2"/>
              <a:buChar char="Ø"/>
            </a:pPr>
            <a:r>
              <a:rPr lang="en-US" sz="2000" dirty="0"/>
              <a:t>AI could help reverse this trend by eliminating discrimination by loan officers.</a:t>
            </a:r>
          </a:p>
          <a:p>
            <a:pPr>
              <a:lnSpc>
                <a:spcPct val="90000"/>
              </a:lnSpc>
              <a:buFont typeface="Wingdings" panose="05000000000000000000" pitchFamily="2" charset="2"/>
              <a:buChar char="Ø"/>
            </a:pPr>
            <a:r>
              <a:rPr lang="en-US" sz="2000" dirty="0"/>
              <a:t>AI systems trained on biased data that perpetuate stereotypes and discrimination should be fed unbiased data  and regulated to mitigate negative impacts on minority populations.</a:t>
            </a:r>
          </a:p>
        </p:txBody>
      </p:sp>
    </p:spTree>
    <p:extLst>
      <p:ext uri="{BB962C8B-B14F-4D97-AF65-F5344CB8AC3E}">
        <p14:creationId xmlns:p14="http://schemas.microsoft.com/office/powerpoint/2010/main" val="1443879967"/>
      </p:ext>
    </p:extLst>
  </p:cSld>
  <p:clrMapOvr>
    <a:masterClrMapping/>
  </p:clrMapOvr>
</p:sld>
</file>

<file path=ppt/theme/theme1.xml><?xml version="1.0" encoding="utf-8"?>
<a:theme xmlns:a="http://schemas.openxmlformats.org/drawingml/2006/main" name="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1395</TotalTime>
  <Words>2133</Words>
  <Application>Microsoft Office PowerPoint</Application>
  <PresentationFormat>Widescreen</PresentationFormat>
  <Paragraphs>297</Paragraphs>
  <Slides>34</Slides>
  <Notes>6</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34</vt:i4>
      </vt:variant>
    </vt:vector>
  </HeadingPairs>
  <TitlesOfParts>
    <vt:vector size="48" baseType="lpstr">
      <vt:lpstr>Anton</vt:lpstr>
      <vt:lpstr>Aptos</vt:lpstr>
      <vt:lpstr>Aptos Display</vt:lpstr>
      <vt:lpstr>Arial</vt:lpstr>
      <vt:lpstr>Bebas Neue</vt:lpstr>
      <vt:lpstr>Calibri</vt:lpstr>
      <vt:lpstr>Century Gothic</vt:lpstr>
      <vt:lpstr>Trebuchet MS</vt:lpstr>
      <vt:lpstr>Wingdings</vt:lpstr>
      <vt:lpstr>Wingdings 3</vt:lpstr>
      <vt:lpstr>Facet</vt:lpstr>
      <vt:lpstr>1_Office Theme</vt:lpstr>
      <vt:lpstr>1_Facet</vt:lpstr>
      <vt:lpstr>Office Theme</vt:lpstr>
      <vt:lpstr>Women Investing In Real Estate  W.I.R.E is Fire</vt:lpstr>
      <vt:lpstr>Community</vt:lpstr>
      <vt:lpstr>Previous Census Findings</vt:lpstr>
      <vt:lpstr>Previous HMDA Findings</vt:lpstr>
      <vt:lpstr>Previous Policy Implications</vt:lpstr>
      <vt:lpstr>Emerging and Existing Trends</vt:lpstr>
      <vt:lpstr>Positive Aspects of AI for African American Women</vt:lpstr>
      <vt:lpstr>Positive Aspects of AI For African American Women</vt:lpstr>
      <vt:lpstr>Artificial Intelligence (AI) Bias Can Impact Home Loan Approval</vt:lpstr>
      <vt:lpstr>Emerging Trends - DOGE</vt:lpstr>
      <vt:lpstr>Federal Layoffs and Impacts on Our Community</vt:lpstr>
      <vt:lpstr>Lack of Data on Lay Offs</vt:lpstr>
      <vt:lpstr>The Wealth Gap and its Impact on Our Community</vt:lpstr>
      <vt:lpstr>The Cost of TARIFFS on African American Women</vt:lpstr>
      <vt:lpstr>Gentrification a Trend  that Impacts Communities</vt:lpstr>
      <vt:lpstr>Gentrification Affects on Communities</vt:lpstr>
      <vt:lpstr>Gentrification Can Preserve Wealth in Communities</vt:lpstr>
      <vt:lpstr>Impacts of Emerging Trends</vt:lpstr>
      <vt:lpstr>What Does this Mean for African American Women ?  </vt:lpstr>
      <vt:lpstr>Originations: Successful Loan Applications</vt:lpstr>
      <vt:lpstr>Resiliency –  Debt-to-Income Ratio</vt:lpstr>
      <vt:lpstr>African American Women Can Build Wealth Through Real Estate</vt:lpstr>
      <vt:lpstr>African American Women Can Build Wealth Through Real Estate</vt:lpstr>
      <vt:lpstr>Loan-To-Value:   It’s an Equity Issue</vt:lpstr>
      <vt:lpstr>PowerPoint Presentation</vt:lpstr>
      <vt:lpstr>PowerPoint Presentation</vt:lpstr>
      <vt:lpstr>PowerPoint Presentation</vt:lpstr>
      <vt:lpstr>PowerPoint Presentation</vt:lpstr>
      <vt:lpstr>PowerPoint Presentation</vt:lpstr>
      <vt:lpstr>Moving From Single to Multi-Family Ownership</vt:lpstr>
      <vt:lpstr>Community Conversation: African American Women Must Know How to Maintain Generational Wealth</vt:lpstr>
      <vt:lpstr>Community Conversation: African American Women Must Know How to Maintain Generational Wealth</vt:lpstr>
      <vt:lpstr>PowerPoint Presentation</vt:lpstr>
      <vt:lpstr>Thank You</vt:lpstr>
    </vt:vector>
  </TitlesOfParts>
  <Company>Harris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McBride, Vickie (Constable Precinct 7)</dc:creator>
  <cp:lastModifiedBy>Smith, Sheri</cp:lastModifiedBy>
  <cp:revision>44</cp:revision>
  <dcterms:created xsi:type="dcterms:W3CDTF">2025-06-16T16:21:53Z</dcterms:created>
  <dcterms:modified xsi:type="dcterms:W3CDTF">2025-07-13T18:44:24Z</dcterms:modified>
</cp:coreProperties>
</file>